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</p:sldMasterIdLst>
  <p:notesMasterIdLst>
    <p:notesMasterId r:id="rId15"/>
  </p:notesMasterIdLst>
  <p:sldIdLst>
    <p:sldId id="1622" r:id="rId5"/>
    <p:sldId id="1708" r:id="rId6"/>
    <p:sldId id="1678" r:id="rId7"/>
    <p:sldId id="1663" r:id="rId8"/>
    <p:sldId id="1714" r:id="rId9"/>
    <p:sldId id="1716" r:id="rId10"/>
    <p:sldId id="1706" r:id="rId11"/>
    <p:sldId id="1712" r:id="rId12"/>
    <p:sldId id="1711" r:id="rId13"/>
    <p:sldId id="168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leen Duffy" initials="KD" lastIdx="2" clrIdx="0">
    <p:extLst>
      <p:ext uri="{19B8F6BF-5375-455C-9EA6-DF929625EA0E}">
        <p15:presenceInfo xmlns:p15="http://schemas.microsoft.com/office/powerpoint/2012/main" userId="S::Kathleen.Duffy@smithgroup.com::d915ece5-798e-42f2-ae55-8d3124a990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DFE6"/>
    <a:srgbClr val="F05474"/>
    <a:srgbClr val="93C0E7"/>
    <a:srgbClr val="CBDB2A"/>
    <a:srgbClr val="FED4D5"/>
    <a:srgbClr val="D3E307"/>
    <a:srgbClr val="B8C606"/>
    <a:srgbClr val="FFD102"/>
    <a:srgbClr val="E6E6E6"/>
    <a:srgbClr val="A87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5" autoAdjust="0"/>
    <p:restoredTop sz="65212" autoAdjust="0"/>
  </p:normalViewPr>
  <p:slideViewPr>
    <p:cSldViewPr snapToGrid="0">
      <p:cViewPr varScale="1">
        <p:scale>
          <a:sx n="40" d="100"/>
          <a:sy n="40" d="100"/>
        </p:scale>
        <p:origin x="1020" y="54"/>
      </p:cViewPr>
      <p:guideLst/>
    </p:cSldViewPr>
  </p:slideViewPr>
  <p:outlineViewPr>
    <p:cViewPr>
      <p:scale>
        <a:sx n="33" d="100"/>
        <a:sy n="33" d="100"/>
      </p:scale>
      <p:origin x="0" y="-7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A320C-2B05-4419-ACE0-2B86893B8498}" type="datetimeFigureOut">
              <a:rPr lang="en-US" smtClean="0"/>
              <a:t>11/4/2025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6DCD6-38FE-4077-B9E8-C72B8CA0B1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30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851C6DBA-C8C2-46FE-B005-74AF6DE9A2F6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05060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BB56-C27F-62F3-C8C3-684042983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99B0E-7FA6-CB44-C4CE-EF5027729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4A088-70E9-E166-D696-14A84D06A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A0443-6110-8C9A-74B3-FEA533E95B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523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27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FA10-E0CB-BD52-94F8-BD26D5967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DE89B-A6F0-6BB9-2CB5-68DBBC0AB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E4B478-83AE-72F6-B8CF-1D4E48217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2EA96-3BF0-F6A9-A25E-3F737B773D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162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2BE4C-5C68-F86C-C8D1-D3AC355ED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1D4E33-6EB4-5D68-CF0F-517AD54579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213A4-8ADA-9675-693B-7BB0E1DFA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6A47A-0FD2-05DA-1679-8542D3256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695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6B705-4BAE-B990-DE61-7BB39ED75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FD05A-90A0-992F-65D1-6A20A1E4E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2AB63-1A68-59B3-2F27-04E852151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affordable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housing options and protect low-income households from displacement.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incentives for affordable housing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 affordable housing stock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Explore creating a community land trust (CLT)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 a land-value capture tax</a:t>
            </a:r>
          </a:p>
          <a:p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34642-5560-61BD-C422-E5AE871375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013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FF7A0-8D7A-2CA8-DB28-388B48B63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470473-579D-8D6E-5A45-214847F1A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BE216-BE8A-4200-1BAA-9E16CA5ED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Focus investments and development incentives within strategic, transit-accessible locations in Charleston to create a critical mass of pedestrian-friendly development. </a:t>
            </a:r>
          </a:p>
          <a:p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86D26-38A9-6646-2340-D38C409797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53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68BA9-110B-E02E-E3F6-660C3E740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83B114-4900-DCE7-4BD3-BA2C4FE93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344670-F27D-119D-FBAC-4AD044685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BB260-4D53-1BB9-65A6-A1621A571F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32C-FD9D-4D10-8048-BA28C0CE77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942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851C6DBA-C8C2-46FE-B005-74AF6DE9A2F6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10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039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&amp;W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293AE2-9361-43B7-84E2-E5431CF859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9"/>
          <a:stretch/>
        </p:blipFill>
        <p:spPr>
          <a:xfrm>
            <a:off x="1" y="-4"/>
            <a:ext cx="12191999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E20E3D4-F47D-4D31-B6D2-9B9BA7D88510}"/>
              </a:ext>
            </a:extLst>
          </p:cNvPr>
          <p:cNvSpPr/>
          <p:nvPr userDrawn="1"/>
        </p:nvSpPr>
        <p:spPr>
          <a:xfrm>
            <a:off x="1" y="-4"/>
            <a:ext cx="12191998" cy="6858001"/>
          </a:xfrm>
          <a:prstGeom prst="rect">
            <a:avLst/>
          </a:prstGeom>
          <a:solidFill>
            <a:srgbClr val="00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23B64E-C681-4C5E-B523-8171B72A8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90500"/>
            <a:ext cx="11811000" cy="32385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16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02C83F-B4B3-45B8-B1C6-38B9CDA081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3619502"/>
            <a:ext cx="11811000" cy="2666998"/>
          </a:xfrm>
        </p:spPr>
        <p:txBody>
          <a:bodyPr>
            <a:noAutofit/>
          </a:bodyPr>
          <a:lstStyle>
            <a:lvl1pPr marL="0" indent="0" algn="ctr">
              <a:buNone/>
              <a:defRPr sz="2917" cap="all" spc="83" baseline="0">
                <a:solidFill>
                  <a:schemeClr val="bg1"/>
                </a:solidFill>
                <a:latin typeface="Kapra Neue Medium" panose="00000700000000000000" pitchFamily="50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AF6457-BD9F-4BFB-8E4D-6BB89A1D4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746" y="6530968"/>
            <a:ext cx="1405754" cy="19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94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lor Image/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3638BE8-6F89-4E30-9061-B81A9FDEBE08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23B64E-C681-4C5E-B523-8171B72A8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90500"/>
            <a:ext cx="11811000" cy="32385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16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02C83F-B4B3-45B8-B1C6-38B9CDA081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3619502"/>
            <a:ext cx="11811000" cy="2666998"/>
          </a:xfrm>
        </p:spPr>
        <p:txBody>
          <a:bodyPr>
            <a:noAutofit/>
          </a:bodyPr>
          <a:lstStyle>
            <a:lvl1pPr marL="0" indent="0" algn="ctr">
              <a:buNone/>
              <a:defRPr sz="2917" cap="all" spc="83" baseline="0">
                <a:solidFill>
                  <a:schemeClr val="bg1"/>
                </a:solidFill>
                <a:latin typeface="Kapra Neue Medium" panose="00000700000000000000" pitchFamily="50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A1FD34-A20B-48C3-BB2C-A72829AF0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746" y="6530968"/>
            <a:ext cx="1405754" cy="19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55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lor Image/Blacksm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B64E-C681-4C5E-B523-8171B72A8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90500"/>
            <a:ext cx="11811000" cy="32385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16" cap="all" baseline="0">
                <a:solidFill>
                  <a:srgbClr val="4341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02C83F-B4B3-45B8-B1C6-38B9CDA081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3619502"/>
            <a:ext cx="11811000" cy="2666998"/>
          </a:xfrm>
        </p:spPr>
        <p:txBody>
          <a:bodyPr>
            <a:noAutofit/>
          </a:bodyPr>
          <a:lstStyle>
            <a:lvl1pPr marL="0" indent="0" algn="ctr">
              <a:buNone/>
              <a:defRPr sz="2917" cap="all" spc="83" baseline="0">
                <a:solidFill>
                  <a:srgbClr val="434142"/>
                </a:solidFill>
                <a:latin typeface="Kapra Neue Medium" panose="00000700000000000000" pitchFamily="50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8CDD35-5964-411E-8EF0-B34F6B864E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746" y="6530968"/>
            <a:ext cx="1405754" cy="19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13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" y="190501"/>
            <a:ext cx="11811000" cy="45770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333" cap="all" baseline="0">
                <a:solidFill>
                  <a:srgbClr val="4341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96BFFC-ACFD-4B6E-B411-233F01AE47F6}"/>
              </a:ext>
            </a:extLst>
          </p:cNvPr>
          <p:cNvCxnSpPr/>
          <p:nvPr userDrawn="1"/>
        </p:nvCxnSpPr>
        <p:spPr>
          <a:xfrm>
            <a:off x="190500" y="6400276"/>
            <a:ext cx="11811000" cy="0"/>
          </a:xfrm>
          <a:prstGeom prst="line">
            <a:avLst/>
          </a:prstGeom>
          <a:ln>
            <a:solidFill>
              <a:srgbClr val="4341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1781181-90DF-451D-B2B1-D098FEBA573E}"/>
              </a:ext>
            </a:extLst>
          </p:cNvPr>
          <p:cNvSpPr/>
          <p:nvPr userDrawn="1"/>
        </p:nvSpPr>
        <p:spPr>
          <a:xfrm>
            <a:off x="190499" y="6400276"/>
            <a:ext cx="1601429" cy="88998"/>
          </a:xfrm>
          <a:prstGeom prst="rect">
            <a:avLst/>
          </a:prstGeom>
          <a:solidFill>
            <a:srgbClr val="434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998FBF-97F9-46F5-BB03-085404267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648210"/>
            <a:ext cx="11811000" cy="685291"/>
          </a:xfrm>
        </p:spPr>
        <p:txBody>
          <a:bodyPr tIns="91440">
            <a:no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67" kern="1200" cap="all" spc="83" baseline="0" dirty="0">
                <a:solidFill>
                  <a:srgbClr val="434142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30E7432-BB1F-43BD-91FB-9BE27A48E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500" y="6400275"/>
            <a:ext cx="4000500" cy="45771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>
                <a:solidFill>
                  <a:schemeClr val="tx1"/>
                </a:solidFill>
                <a:latin typeface="Karla" pitchFamily="2" charset="0"/>
                <a:ea typeface="Karla" pitchFamily="2" charset="0"/>
              </a:defRPr>
            </a:lvl1pPr>
          </a:lstStyle>
          <a:p>
            <a:r>
              <a:rPr lang="en-US" dirty="0"/>
              <a:t>Las Vegas 2050 Master Plan</a:t>
            </a:r>
          </a:p>
        </p:txBody>
      </p:sp>
    </p:spTree>
    <p:extLst>
      <p:ext uri="{BB962C8B-B14F-4D97-AF65-F5344CB8AC3E}">
        <p14:creationId xmlns:p14="http://schemas.microsoft.com/office/powerpoint/2010/main" val="98568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" y="190501"/>
            <a:ext cx="11811000" cy="45770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333" cap="all" baseline="0">
                <a:solidFill>
                  <a:srgbClr val="434142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0500" y="1714500"/>
            <a:ext cx="3810000" cy="457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1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477" indent="-285739">
              <a:lnSpc>
                <a:spcPct val="100000"/>
              </a:lnSpc>
              <a:buFont typeface="Karla" pitchFamily="2" charset="0"/>
              <a:buChar char="—"/>
              <a:defRPr sz="21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16" indent="-285739">
              <a:lnSpc>
                <a:spcPct val="100000"/>
              </a:lnSpc>
              <a:buFont typeface="Wingdings" panose="05000000000000000000" pitchFamily="2" charset="2"/>
              <a:buChar char="§"/>
              <a:defRPr sz="16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47708" indent="-190492">
              <a:lnSpc>
                <a:spcPct val="100000"/>
              </a:lnSpc>
              <a:buFont typeface="Karla" pitchFamily="2" charset="0"/>
              <a:buChar char="—"/>
              <a:defRPr sz="16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38200" indent="-190492">
              <a:lnSpc>
                <a:spcPct val="100000"/>
              </a:lnSpc>
              <a:buFont typeface="Wingdings" panose="05000000000000000000" pitchFamily="2" charset="2"/>
              <a:buChar char="§"/>
              <a:defRPr sz="16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levelaer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998FBF-97F9-46F5-BB03-085404267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648210"/>
            <a:ext cx="11811000" cy="685291"/>
          </a:xfrm>
        </p:spPr>
        <p:txBody>
          <a:bodyPr tIns="91440">
            <a:no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67" kern="1200" cap="all" spc="83" baseline="0" dirty="0">
                <a:solidFill>
                  <a:srgbClr val="43414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44EF0D-3573-4CAD-822B-E402B4ED3133}"/>
              </a:ext>
            </a:extLst>
          </p:cNvPr>
          <p:cNvCxnSpPr/>
          <p:nvPr userDrawn="1"/>
        </p:nvCxnSpPr>
        <p:spPr>
          <a:xfrm>
            <a:off x="190500" y="6400276"/>
            <a:ext cx="11811000" cy="0"/>
          </a:xfrm>
          <a:prstGeom prst="line">
            <a:avLst/>
          </a:prstGeom>
          <a:ln>
            <a:solidFill>
              <a:srgbClr val="4341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7EE2078-063B-472B-8101-B6B9F424FDF0}"/>
              </a:ext>
            </a:extLst>
          </p:cNvPr>
          <p:cNvSpPr/>
          <p:nvPr userDrawn="1"/>
        </p:nvSpPr>
        <p:spPr>
          <a:xfrm>
            <a:off x="190499" y="6400276"/>
            <a:ext cx="1601429" cy="88998"/>
          </a:xfrm>
          <a:prstGeom prst="rect">
            <a:avLst/>
          </a:prstGeom>
          <a:solidFill>
            <a:srgbClr val="434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FE30EE91-7D7B-42EB-ADB6-4D17754C3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500" y="6400275"/>
            <a:ext cx="4000500" cy="45771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>
                <a:solidFill>
                  <a:schemeClr val="tx1"/>
                </a:solidFill>
                <a:latin typeface="Karla" pitchFamily="2" charset="0"/>
                <a:ea typeface="Karla" pitchFamily="2" charset="0"/>
              </a:defRPr>
            </a:lvl1pPr>
          </a:lstStyle>
          <a:p>
            <a:r>
              <a:rPr lang="en-US" dirty="0"/>
              <a:t>Las Vegas 2050 Master Plan</a:t>
            </a:r>
          </a:p>
        </p:txBody>
      </p:sp>
    </p:spTree>
    <p:extLst>
      <p:ext uri="{BB962C8B-B14F-4D97-AF65-F5344CB8AC3E}">
        <p14:creationId xmlns:p14="http://schemas.microsoft.com/office/powerpoint/2010/main" val="290718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" y="190501"/>
            <a:ext cx="11811000" cy="45770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333" cap="all" baseline="0">
                <a:solidFill>
                  <a:srgbClr val="4341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714500"/>
            <a:ext cx="3810000" cy="457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167">
                <a:solidFill>
                  <a:schemeClr val="tx1"/>
                </a:solidFill>
              </a:defRPr>
            </a:lvl1pPr>
            <a:lvl2pPr marL="571477" indent="-285739">
              <a:lnSpc>
                <a:spcPct val="100000"/>
              </a:lnSpc>
              <a:buFont typeface="Karla" pitchFamily="2" charset="0"/>
              <a:buChar char="—"/>
              <a:defRPr sz="2167">
                <a:solidFill>
                  <a:schemeClr val="tx1"/>
                </a:solidFill>
              </a:defRPr>
            </a:lvl2pPr>
            <a:lvl3pPr marL="857216" indent="-285739">
              <a:lnSpc>
                <a:spcPct val="100000"/>
              </a:lnSpc>
              <a:buFont typeface="Wingdings" panose="05000000000000000000" pitchFamily="2" charset="2"/>
              <a:buChar char="§"/>
              <a:defRPr sz="1667">
                <a:solidFill>
                  <a:schemeClr val="tx1"/>
                </a:solidFill>
              </a:defRPr>
            </a:lvl3pPr>
            <a:lvl4pPr marL="1047708" indent="-190492">
              <a:lnSpc>
                <a:spcPct val="100000"/>
              </a:lnSpc>
              <a:buFont typeface="Karla" pitchFamily="2" charset="0"/>
              <a:buChar char="—"/>
              <a:defRPr sz="1667">
                <a:solidFill>
                  <a:schemeClr val="tx1"/>
                </a:solidFill>
              </a:defRPr>
            </a:lvl4pPr>
            <a:lvl5pPr marL="1238200" indent="-190492">
              <a:lnSpc>
                <a:spcPct val="100000"/>
              </a:lnSpc>
              <a:buFont typeface="Wingdings" panose="05000000000000000000" pitchFamily="2" charset="2"/>
              <a:buChar char="§"/>
              <a:defRPr sz="16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998FBF-97F9-46F5-BB03-085404267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648210"/>
            <a:ext cx="11811000" cy="685291"/>
          </a:xfrm>
        </p:spPr>
        <p:txBody>
          <a:bodyPr tIns="91440">
            <a:no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67" kern="1200" cap="all" spc="83" baseline="0" dirty="0">
                <a:solidFill>
                  <a:srgbClr val="434142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DCAA9E-E441-4C1B-9653-459C4C8545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91000" y="1714500"/>
            <a:ext cx="3810000" cy="4572000"/>
          </a:xfrm>
        </p:spPr>
        <p:txBody>
          <a:bodyPr>
            <a:noAutofit/>
          </a:bodyPr>
          <a:lstStyle>
            <a:lvl1pPr indent="-285739" algn="l" defTabSz="914363" rtl="0" eaLnBrk="1" latinLnBrk="0" hangingPunct="1">
              <a:lnSpc>
                <a:spcPct val="100000"/>
              </a:lnSpc>
              <a:defRPr lang="en-US" sz="21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1pPr>
            <a:lvl2pPr marL="571477" indent="-285739" algn="l" defTabSz="914363" rtl="0" eaLnBrk="1" latinLnBrk="0" hangingPunct="1">
              <a:lnSpc>
                <a:spcPct val="100000"/>
              </a:lnSpc>
              <a:buFont typeface="Karla" pitchFamily="2" charset="0"/>
              <a:buChar char="—"/>
              <a:defRPr lang="en-US" sz="21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2pPr>
            <a:lvl3pPr algn="l" defTabSz="914363" rtl="0" eaLnBrk="1" latinLnBrk="0" hangingPunct="1">
              <a:lnSpc>
                <a:spcPct val="100000"/>
              </a:lnSpc>
              <a:spcBef>
                <a:spcPts val="500"/>
              </a:spcBef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3pPr>
            <a:lvl4pPr marL="1047708" indent="-190492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Karla" pitchFamily="2" charset="0"/>
              <a:buChar char="—"/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4pPr>
            <a:lvl5pPr algn="l" defTabSz="914363" rtl="0" eaLnBrk="1" latinLnBrk="0" hangingPunct="1">
              <a:lnSpc>
                <a:spcPct val="100000"/>
              </a:lnSpc>
              <a:spcBef>
                <a:spcPts val="500"/>
              </a:spcBef>
              <a:defRPr lang="en-US" sz="1667" kern="1200" dirty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24C41-5413-4F1F-ACC8-2345B0180A2A}"/>
              </a:ext>
            </a:extLst>
          </p:cNvPr>
          <p:cNvCxnSpPr/>
          <p:nvPr userDrawn="1"/>
        </p:nvCxnSpPr>
        <p:spPr>
          <a:xfrm>
            <a:off x="190500" y="6400276"/>
            <a:ext cx="11811000" cy="0"/>
          </a:xfrm>
          <a:prstGeom prst="line">
            <a:avLst/>
          </a:prstGeom>
          <a:ln>
            <a:solidFill>
              <a:srgbClr val="4341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24D2684-70EB-48AD-810D-0B6F50363527}"/>
              </a:ext>
            </a:extLst>
          </p:cNvPr>
          <p:cNvSpPr/>
          <p:nvPr userDrawn="1"/>
        </p:nvSpPr>
        <p:spPr>
          <a:xfrm>
            <a:off x="190499" y="6400276"/>
            <a:ext cx="1601429" cy="88998"/>
          </a:xfrm>
          <a:prstGeom prst="rect">
            <a:avLst/>
          </a:prstGeom>
          <a:solidFill>
            <a:srgbClr val="434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B8D62D50-A1B1-49C4-821C-3D9DAA79F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500" y="6400275"/>
            <a:ext cx="4000500" cy="45771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>
                <a:solidFill>
                  <a:schemeClr val="tx1"/>
                </a:solidFill>
                <a:latin typeface="Karla" pitchFamily="2" charset="0"/>
                <a:ea typeface="Karla" pitchFamily="2" charset="0"/>
              </a:defRPr>
            </a:lvl1pPr>
          </a:lstStyle>
          <a:p>
            <a:r>
              <a:rPr lang="en-US" dirty="0"/>
              <a:t>Las Vegas 2050 Master Plan</a:t>
            </a:r>
          </a:p>
        </p:txBody>
      </p:sp>
    </p:spTree>
    <p:extLst>
      <p:ext uri="{BB962C8B-B14F-4D97-AF65-F5344CB8AC3E}">
        <p14:creationId xmlns:p14="http://schemas.microsoft.com/office/powerpoint/2010/main" val="4097677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" y="190501"/>
            <a:ext cx="11811000" cy="45770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333" cap="all" baseline="0">
                <a:solidFill>
                  <a:srgbClr val="4341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714500"/>
            <a:ext cx="3810000" cy="457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167">
                <a:solidFill>
                  <a:schemeClr val="tx1"/>
                </a:solidFill>
              </a:defRPr>
            </a:lvl1pPr>
            <a:lvl2pPr marL="571477" indent="-285739">
              <a:lnSpc>
                <a:spcPct val="100000"/>
              </a:lnSpc>
              <a:buFont typeface="Karla" pitchFamily="2" charset="0"/>
              <a:buChar char="—"/>
              <a:defRPr sz="2167">
                <a:solidFill>
                  <a:schemeClr val="tx1"/>
                </a:solidFill>
              </a:defRPr>
            </a:lvl2pPr>
            <a:lvl3pPr marL="857216" indent="-285739">
              <a:lnSpc>
                <a:spcPct val="100000"/>
              </a:lnSpc>
              <a:buFont typeface="Wingdings" panose="05000000000000000000" pitchFamily="2" charset="2"/>
              <a:buChar char="§"/>
              <a:defRPr sz="1667">
                <a:solidFill>
                  <a:schemeClr val="tx1"/>
                </a:solidFill>
              </a:defRPr>
            </a:lvl3pPr>
            <a:lvl4pPr marL="1047708" indent="-190492">
              <a:lnSpc>
                <a:spcPct val="100000"/>
              </a:lnSpc>
              <a:buFont typeface="Karla" pitchFamily="2" charset="0"/>
              <a:buChar char="—"/>
              <a:defRPr sz="1667">
                <a:solidFill>
                  <a:schemeClr val="tx1"/>
                </a:solidFill>
              </a:defRPr>
            </a:lvl4pPr>
            <a:lvl5pPr marL="1238200" indent="-190492">
              <a:lnSpc>
                <a:spcPct val="100000"/>
              </a:lnSpc>
              <a:buFont typeface="Wingdings" panose="05000000000000000000" pitchFamily="2" charset="2"/>
              <a:buChar char="§"/>
              <a:defRPr sz="16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998FBF-97F9-46F5-BB03-085404267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648210"/>
            <a:ext cx="11811000" cy="685291"/>
          </a:xfrm>
        </p:spPr>
        <p:txBody>
          <a:bodyPr tIns="91440">
            <a:no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67" kern="1200" cap="all" spc="83" baseline="0" dirty="0">
                <a:solidFill>
                  <a:srgbClr val="434142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9EBD9C-7389-4F06-AB94-7F399E6D8E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000" y="1714500"/>
            <a:ext cx="3810000" cy="4554803"/>
          </a:xfrm>
        </p:spPr>
        <p:txBody>
          <a:bodyPr>
            <a:noAutofit/>
          </a:bodyPr>
          <a:lstStyle>
            <a:lvl1pPr indent="-285739" algn="l" defTabSz="914363" rtl="0" eaLnBrk="1" latinLnBrk="0" hangingPunct="1">
              <a:lnSpc>
                <a:spcPct val="100000"/>
              </a:lnSpc>
              <a:defRPr lang="en-US" sz="21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1pPr>
            <a:lvl2pPr marL="571477" indent="-285739" algn="l" defTabSz="914363" rtl="0" eaLnBrk="1" latinLnBrk="0" hangingPunct="1">
              <a:lnSpc>
                <a:spcPct val="100000"/>
              </a:lnSpc>
              <a:buFont typeface="Karla" pitchFamily="2" charset="0"/>
              <a:buChar char="—"/>
              <a:defRPr lang="en-US" sz="21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2pPr>
            <a:lvl3pPr algn="l" defTabSz="914363" rtl="0" eaLnBrk="1" latinLnBrk="0" hangingPunct="1">
              <a:lnSpc>
                <a:spcPct val="100000"/>
              </a:lnSpc>
              <a:spcBef>
                <a:spcPts val="500"/>
              </a:spcBef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3pPr>
            <a:lvl4pPr marL="1047708" indent="-190492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Karla" pitchFamily="2" charset="0"/>
              <a:buChar char="—"/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4pPr>
            <a:lvl5pPr algn="l" defTabSz="914363" rtl="0" eaLnBrk="1" latinLnBrk="0" hangingPunct="1">
              <a:lnSpc>
                <a:spcPct val="100000"/>
              </a:lnSpc>
              <a:spcBef>
                <a:spcPts val="500"/>
              </a:spcBef>
              <a:defRPr lang="en-US" sz="1667" kern="1200" dirty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D2CC19-0726-4E81-9273-A03856AA6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91500" y="1714500"/>
            <a:ext cx="3810000" cy="4572000"/>
          </a:xfrm>
        </p:spPr>
        <p:txBody>
          <a:bodyPr>
            <a:noAutofit/>
          </a:bodyPr>
          <a:lstStyle>
            <a:lvl1pPr indent="-285739" algn="l" defTabSz="914363" rtl="0" eaLnBrk="1" latinLnBrk="0" hangingPunct="1">
              <a:lnSpc>
                <a:spcPct val="100000"/>
              </a:lnSpc>
              <a:defRPr lang="en-US" sz="21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1pPr>
            <a:lvl2pPr marL="571477" indent="-285739" algn="l" defTabSz="914363" rtl="0" eaLnBrk="1" latinLnBrk="0" hangingPunct="1">
              <a:lnSpc>
                <a:spcPct val="100000"/>
              </a:lnSpc>
              <a:buFont typeface="Karla" pitchFamily="2" charset="0"/>
              <a:buChar char="—"/>
              <a:defRPr lang="en-US" sz="21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2pPr>
            <a:lvl3pPr algn="l" defTabSz="914363" rtl="0" eaLnBrk="1" latinLnBrk="0" hangingPunct="1">
              <a:lnSpc>
                <a:spcPct val="100000"/>
              </a:lnSpc>
              <a:spcBef>
                <a:spcPts val="500"/>
              </a:spcBef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3pPr>
            <a:lvl4pPr marL="1047708" indent="-190492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Karla" pitchFamily="2" charset="0"/>
              <a:buChar char="—"/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4pPr>
            <a:lvl5pPr algn="l" defTabSz="914363" rtl="0" eaLnBrk="1" latinLnBrk="0" hangingPunct="1">
              <a:lnSpc>
                <a:spcPct val="100000"/>
              </a:lnSpc>
              <a:spcBef>
                <a:spcPts val="500"/>
              </a:spcBef>
              <a:defRPr lang="en-US" sz="1667" kern="1200" dirty="0" smtClean="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9FBC43-9729-4203-A6F8-5D4FC5E2690F}"/>
              </a:ext>
            </a:extLst>
          </p:cNvPr>
          <p:cNvCxnSpPr/>
          <p:nvPr userDrawn="1"/>
        </p:nvCxnSpPr>
        <p:spPr>
          <a:xfrm>
            <a:off x="190500" y="6400276"/>
            <a:ext cx="11811000" cy="0"/>
          </a:xfrm>
          <a:prstGeom prst="line">
            <a:avLst/>
          </a:prstGeom>
          <a:ln>
            <a:solidFill>
              <a:srgbClr val="4341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31E3419-1B8B-41FF-821B-917CB43FC3B2}"/>
              </a:ext>
            </a:extLst>
          </p:cNvPr>
          <p:cNvSpPr/>
          <p:nvPr userDrawn="1"/>
        </p:nvSpPr>
        <p:spPr>
          <a:xfrm>
            <a:off x="190499" y="6400276"/>
            <a:ext cx="1601429" cy="88998"/>
          </a:xfrm>
          <a:prstGeom prst="rect">
            <a:avLst/>
          </a:prstGeom>
          <a:solidFill>
            <a:srgbClr val="434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23E82DAC-9CDF-4502-9DEE-38355B611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500" y="6400275"/>
            <a:ext cx="4000500" cy="45771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>
                <a:solidFill>
                  <a:schemeClr val="tx1"/>
                </a:solidFill>
                <a:latin typeface="Karla" pitchFamily="2" charset="0"/>
                <a:ea typeface="Karla" pitchFamily="2" charset="0"/>
              </a:defRPr>
            </a:lvl1pPr>
          </a:lstStyle>
          <a:p>
            <a:r>
              <a:rPr lang="en-US" dirty="0"/>
              <a:t>Las Vegas 2050 Master Plan</a:t>
            </a:r>
          </a:p>
        </p:txBody>
      </p:sp>
    </p:spTree>
    <p:extLst>
      <p:ext uri="{BB962C8B-B14F-4D97-AF65-F5344CB8AC3E}">
        <p14:creationId xmlns:p14="http://schemas.microsoft.com/office/powerpoint/2010/main" val="3015606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city&#10;&#10;Description automatically generated">
            <a:extLst>
              <a:ext uri="{FF2B5EF4-FFF2-40B4-BE49-F238E27FC236}">
                <a16:creationId xmlns:a16="http://schemas.microsoft.com/office/drawing/2014/main" id="{049732E6-3815-477B-824A-3C7875E8CE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-3"/>
            <a:ext cx="12192000" cy="68580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486EA7-355A-4EFC-9814-608C350F88FA}"/>
              </a:ext>
            </a:extLst>
          </p:cNvPr>
          <p:cNvSpPr/>
          <p:nvPr userDrawn="1"/>
        </p:nvSpPr>
        <p:spPr>
          <a:xfrm>
            <a:off x="0" y="750627"/>
            <a:ext cx="6000750" cy="5720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BE8580-C967-4663-9310-6902AE1C6D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600" y="1066042"/>
            <a:ext cx="3568700" cy="469900"/>
          </a:xfrm>
        </p:spPr>
        <p:txBody>
          <a:bodyPr anchor="t">
            <a:noAutofit/>
          </a:bodyPr>
          <a:lstStyle/>
          <a:p>
            <a:pPr algn="l"/>
            <a:r>
              <a:rPr lang="en-US" sz="3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68BBAF-7CBF-41A6-A036-6C249D4CB996}"/>
              </a:ext>
            </a:extLst>
          </p:cNvPr>
          <p:cNvCxnSpPr/>
          <p:nvPr userDrawn="1"/>
        </p:nvCxnSpPr>
        <p:spPr>
          <a:xfrm>
            <a:off x="228600" y="1535942"/>
            <a:ext cx="4610100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8B0E804-72AA-4600-B1D7-E1973C255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0" y="1850761"/>
            <a:ext cx="4414573" cy="3940968"/>
          </a:xfrm>
        </p:spPr>
        <p:txBody>
          <a:bodyPr/>
          <a:lstStyle>
            <a:lvl1pPr marL="0" indent="0">
              <a:buNone/>
              <a:defRPr lang="en-US" sz="2333" kern="1200" spc="42" dirty="0" smtClean="0">
                <a:solidFill>
                  <a:schemeClr val="tx2"/>
                </a:solidFill>
                <a:latin typeface="Karla" pitchFamily="2" charset="0"/>
                <a:ea typeface="Karla" pitchFamily="2" charset="0"/>
                <a:cs typeface="+mn-cs"/>
              </a:defRPr>
            </a:lvl1pPr>
          </a:lstStyle>
          <a:p>
            <a:pPr marL="0" indent="0">
              <a:buNone/>
            </a:pPr>
            <a:r>
              <a:rPr lang="en-US" sz="3333" spc="42" dirty="0">
                <a:solidFill>
                  <a:srgbClr val="000000"/>
                </a:solidFill>
                <a:latin typeface="Kapra Neue Medium" panose="00000700000000000000" pitchFamily="50" charset="0"/>
                <a:ea typeface="+mn-ea"/>
              </a:rPr>
              <a:t>01  </a:t>
            </a:r>
            <a:r>
              <a:rPr lang="en-US" sz="2667" spc="42" dirty="0"/>
              <a:t>Introduction</a:t>
            </a:r>
          </a:p>
          <a:p>
            <a:pPr marL="0" indent="0">
              <a:buNone/>
            </a:pPr>
            <a:r>
              <a:rPr lang="en-US" sz="3333" spc="42" dirty="0">
                <a:solidFill>
                  <a:srgbClr val="000000"/>
                </a:solidFill>
                <a:latin typeface="Kapra Neue Medium" panose="00000700000000000000" pitchFamily="50" charset="0"/>
                <a:ea typeface="+mn-ea"/>
              </a:rPr>
              <a:t>02  </a:t>
            </a:r>
            <a:r>
              <a:rPr lang="en-US" sz="2667" spc="42" dirty="0"/>
              <a:t>XXX</a:t>
            </a:r>
          </a:p>
          <a:p>
            <a:pPr marL="0" indent="0">
              <a:buNone/>
            </a:pPr>
            <a:r>
              <a:rPr lang="en-US" sz="3333" spc="42" dirty="0">
                <a:latin typeface="Kapra Neue Medium" panose="00000700000000000000" pitchFamily="50" charset="0"/>
              </a:rPr>
              <a:t>03 </a:t>
            </a:r>
            <a:r>
              <a:rPr lang="en-US" sz="3333" spc="42" dirty="0"/>
              <a:t> </a:t>
            </a:r>
            <a:r>
              <a:rPr lang="en-US" sz="2667" spc="42" dirty="0"/>
              <a:t>XXX</a:t>
            </a:r>
          </a:p>
          <a:p>
            <a:pPr marL="0" indent="0">
              <a:buNone/>
            </a:pPr>
            <a:r>
              <a:rPr lang="en-US" sz="2333" spc="42" dirty="0"/>
              <a:t>	XXX</a:t>
            </a:r>
          </a:p>
          <a:p>
            <a:pPr marL="0" indent="0">
              <a:buNone/>
            </a:pPr>
            <a:r>
              <a:rPr lang="en-US" sz="2333" spc="42" dirty="0"/>
              <a:t>	XXX</a:t>
            </a:r>
          </a:p>
          <a:p>
            <a:pPr marL="0" indent="0">
              <a:buNone/>
            </a:pPr>
            <a:r>
              <a:rPr lang="en-US" sz="3333" spc="42" dirty="0">
                <a:solidFill>
                  <a:srgbClr val="000000"/>
                </a:solidFill>
                <a:latin typeface="Kapra Neue Medium" panose="00000700000000000000" pitchFamily="50" charset="0"/>
                <a:ea typeface="+mn-ea"/>
              </a:rPr>
              <a:t>04 </a:t>
            </a:r>
            <a:r>
              <a:rPr lang="en-US" sz="2667" spc="42" dirty="0"/>
              <a:t>XX</a:t>
            </a:r>
          </a:p>
          <a:p>
            <a:pPr marL="0" indent="0">
              <a:buNone/>
            </a:pPr>
            <a:r>
              <a:rPr lang="en-US" sz="3333" spc="42" dirty="0">
                <a:solidFill>
                  <a:srgbClr val="000000"/>
                </a:solidFill>
                <a:latin typeface="Kapra Neue Medium" panose="00000700000000000000" pitchFamily="50" charset="0"/>
                <a:ea typeface="+mn-ea"/>
              </a:rPr>
              <a:t>05 </a:t>
            </a:r>
            <a:r>
              <a:rPr lang="en-US" sz="2667" spc="42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403096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8EC2072-56DE-472B-ABFC-B8F1F1D580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5600" y="2578100"/>
            <a:ext cx="4064000" cy="4953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>
                <a:solidFill>
                  <a:schemeClr val="tx1">
                    <a:lumMod val="75000"/>
                    <a:lumOff val="25000"/>
                  </a:schemeClr>
                </a:solidFill>
              </a:rPr>
              <a:t>Click to edit Master title style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ED0F1B-0526-4CAC-BD97-97C36A7CC442}"/>
              </a:ext>
            </a:extLst>
          </p:cNvPr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355600" y="3429645"/>
            <a:ext cx="3898900" cy="2667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Subsection 1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Subsection 2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Subsection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DBEAB0-78AD-420D-8BD8-80AAB860010C}"/>
              </a:ext>
            </a:extLst>
          </p:cNvPr>
          <p:cNvCxnSpPr>
            <a:cxnSpLocks/>
          </p:cNvCxnSpPr>
          <p:nvPr userDrawn="1"/>
        </p:nvCxnSpPr>
        <p:spPr>
          <a:xfrm>
            <a:off x="355600" y="3116580"/>
            <a:ext cx="4187463" cy="0"/>
          </a:xfrm>
          <a:prstGeom prst="line">
            <a:avLst/>
          </a:prstGeom>
          <a:ln w="12700">
            <a:solidFill>
              <a:srgbClr val="4341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1B8667-BA36-4754-A66F-C10C85C21DE8}"/>
              </a:ext>
            </a:extLst>
          </p:cNvPr>
          <p:cNvSpPr/>
          <p:nvPr userDrawn="1"/>
        </p:nvSpPr>
        <p:spPr>
          <a:xfrm>
            <a:off x="355600" y="3116580"/>
            <a:ext cx="3222625" cy="91440"/>
          </a:xfrm>
          <a:prstGeom prst="rect">
            <a:avLst/>
          </a:prstGeom>
          <a:solidFill>
            <a:srgbClr val="434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56248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F3334B-E6A9-41F9-85FD-FBDBBD9712D1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8787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" y="190501"/>
            <a:ext cx="11811000" cy="45770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333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998FBF-97F9-46F5-BB03-085404267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648210"/>
            <a:ext cx="11811000" cy="685291"/>
          </a:xfrm>
        </p:spPr>
        <p:txBody>
          <a:bodyPr tIns="91440">
            <a:no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67" kern="1200" cap="all" spc="83" baseline="0" dirty="0">
                <a:solidFill>
                  <a:schemeClr val="bg1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D03F6-5401-4199-BB17-BA233E90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0750" y="6400275"/>
            <a:ext cx="4000500" cy="457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Las Vegas 2050 Master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8D0F2-5BE7-417F-A6B4-6B13DBAB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0" y="6400271"/>
            <a:ext cx="1809750" cy="457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  <a:p>
            <a:fld id="{E042FF23-F0E3-41F4-BFAE-F9AF4C6BB6FC}" type="slidenum">
              <a:rPr lang="en-US" smtClean="0"/>
              <a:pPr/>
              <a:t>‹#›</a:t>
            </a:fld>
            <a:r>
              <a:rPr lang="en-US" dirty="0"/>
              <a:t> smithgroup.com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43687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BLacksm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F3334B-E6A9-41F9-85FD-FBDBBD9712D1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DAD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" y="190501"/>
            <a:ext cx="11811000" cy="457709"/>
          </a:xfrm>
          <a:prstGeom prst="rect">
            <a:avLst/>
          </a:prstGeom>
        </p:spPr>
        <p:txBody>
          <a:bodyPr/>
          <a:lstStyle>
            <a:lvl1pPr>
              <a:defRPr sz="3333" cap="all" baseline="0">
                <a:solidFill>
                  <a:srgbClr val="4341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998FBF-97F9-46F5-BB03-085404267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648210"/>
            <a:ext cx="11811000" cy="685291"/>
          </a:xfrm>
        </p:spPr>
        <p:txBody>
          <a:bodyPr tIns="91440">
            <a:norm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67" kern="1200" cap="all" spc="83" baseline="0" dirty="0">
                <a:solidFill>
                  <a:srgbClr val="434142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78497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352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D18A-7F65-4073-8A67-E4FF8CD40081}" type="datetimeFigureOut">
              <a:rPr lang="en-US" smtClean="0"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60964-0462-4572-B7C5-23CD16616A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02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0500" y="190500"/>
            <a:ext cx="11811000" cy="1143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500" y="1714500"/>
            <a:ext cx="11811000" cy="40560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500" y="6400275"/>
            <a:ext cx="4000500" cy="45771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>
                <a:solidFill>
                  <a:schemeClr val="tx1"/>
                </a:solidFill>
                <a:latin typeface="Arial Narrow" panose="020B0606020202030204" pitchFamily="34" charset="0"/>
                <a:ea typeface="Karla" pitchFamily="2" charset="0"/>
              </a:defRPr>
            </a:lvl1pPr>
          </a:lstStyle>
          <a:p>
            <a:r>
              <a:rPr lang="en-US" dirty="0"/>
              <a:t>Las Vegas 2050 Master Plan</a:t>
            </a:r>
          </a:p>
        </p:txBody>
      </p:sp>
    </p:spTree>
    <p:extLst>
      <p:ext uri="{BB962C8B-B14F-4D97-AF65-F5344CB8AC3E}">
        <p14:creationId xmlns:p14="http://schemas.microsoft.com/office/powerpoint/2010/main" val="40985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sldNum="0" hd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3333" kern="1200" spc="83" baseline="0">
          <a:solidFill>
            <a:srgbClr val="434142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85739" indent="-285739" algn="l" defTabSz="914363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Arial" panose="020B0604020202020204" pitchFamily="34" charset="0"/>
          <a:ea typeface="Karla" pitchFamily="2" charset="0"/>
          <a:cs typeface="Arial" panose="020B0604020202020204" pitchFamily="34" charset="0"/>
        </a:defRPr>
      </a:lvl1pPr>
      <a:lvl2pPr marL="571477" indent="-285739" algn="l" defTabSz="914363" rtl="0" eaLnBrk="1" latinLnBrk="0" hangingPunct="1">
        <a:lnSpc>
          <a:spcPct val="90000"/>
        </a:lnSpc>
        <a:spcBef>
          <a:spcPts val="500"/>
        </a:spcBef>
        <a:buFont typeface="Karla" pitchFamily="2" charset="0"/>
        <a:buChar char="—"/>
        <a:defRPr sz="2083" kern="1200">
          <a:solidFill>
            <a:schemeClr val="tx1"/>
          </a:solidFill>
          <a:latin typeface="Arial" panose="020B0604020202020204" pitchFamily="34" charset="0"/>
          <a:ea typeface="Karla" pitchFamily="2" charset="0"/>
          <a:cs typeface="Arial" panose="020B0604020202020204" pitchFamily="34" charset="0"/>
        </a:defRPr>
      </a:lvl2pPr>
      <a:lvl3pPr marL="857216" indent="-285739" algn="l" defTabSz="914363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67" kern="1200">
          <a:solidFill>
            <a:schemeClr val="tx1"/>
          </a:solidFill>
          <a:latin typeface="Arial" panose="020B0604020202020204" pitchFamily="34" charset="0"/>
          <a:ea typeface="Karla" pitchFamily="2" charset="0"/>
          <a:cs typeface="Arial" panose="020B0604020202020204" pitchFamily="34" charset="0"/>
        </a:defRPr>
      </a:lvl3pPr>
      <a:lvl4pPr marL="1047708" indent="-190492" algn="l" defTabSz="914363" rtl="0" eaLnBrk="1" latinLnBrk="0" hangingPunct="1">
        <a:lnSpc>
          <a:spcPct val="90000"/>
        </a:lnSpc>
        <a:spcBef>
          <a:spcPts val="500"/>
        </a:spcBef>
        <a:buFont typeface="Karla" pitchFamily="2" charset="0"/>
        <a:buChar char="—"/>
        <a:defRPr sz="1333" kern="1200">
          <a:solidFill>
            <a:schemeClr val="tx1"/>
          </a:solidFill>
          <a:latin typeface="Arial" panose="020B0604020202020204" pitchFamily="34" charset="0"/>
          <a:ea typeface="Karla" pitchFamily="2" charset="0"/>
          <a:cs typeface="Arial" panose="020B0604020202020204" pitchFamily="34" charset="0"/>
        </a:defRPr>
      </a:lvl4pPr>
      <a:lvl5pPr marL="1238200" indent="-190492" algn="l" defTabSz="914363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167" kern="1200">
          <a:solidFill>
            <a:schemeClr val="tx1"/>
          </a:solidFill>
          <a:latin typeface="Arial" panose="020B0604020202020204" pitchFamily="34" charset="0"/>
          <a:ea typeface="Karla" pitchFamily="2" charset="0"/>
          <a:cs typeface="Arial" panose="020B0604020202020204" pitchFamily="34" charset="0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4">
          <p15:clr>
            <a:srgbClr val="F26B43"/>
          </p15:clr>
        </p15:guide>
        <p15:guide id="2" pos="9072">
          <p15:clr>
            <a:srgbClr val="F26B43"/>
          </p15:clr>
        </p15:guide>
        <p15:guide id="4" orient="horz" pos="1008">
          <p15:clr>
            <a:srgbClr val="F26B43"/>
          </p15:clr>
        </p15:guide>
        <p15:guide id="5" orient="horz" pos="5040">
          <p15:clr>
            <a:srgbClr val="F26B43"/>
          </p15:clr>
        </p15:guide>
        <p15:guide id="6" orient="horz" pos="4838">
          <p15:clr>
            <a:srgbClr val="F26B43"/>
          </p15:clr>
        </p15:guide>
        <p15:guide id="7" pos="1512">
          <p15:clr>
            <a:srgbClr val="F26B43"/>
          </p15:clr>
        </p15:guide>
        <p15:guide id="8" pos="1656">
          <p15:clr>
            <a:srgbClr val="F26B43"/>
          </p15:clr>
        </p15:guide>
        <p15:guide id="9" pos="3024">
          <p15:clr>
            <a:srgbClr val="F26B43"/>
          </p15:clr>
        </p15:guide>
        <p15:guide id="10" pos="3168">
          <p15:clr>
            <a:srgbClr val="F26B43"/>
          </p15:clr>
        </p15:guide>
        <p15:guide id="11" pos="4536">
          <p15:clr>
            <a:srgbClr val="F26B43"/>
          </p15:clr>
        </p15:guide>
        <p15:guide id="12" pos="4680">
          <p15:clr>
            <a:srgbClr val="F26B43"/>
          </p15:clr>
        </p15:guide>
        <p15:guide id="13" pos="6048">
          <p15:clr>
            <a:srgbClr val="F26B43"/>
          </p15:clr>
        </p15:guide>
        <p15:guide id="14" pos="6192">
          <p15:clr>
            <a:srgbClr val="F26B43"/>
          </p15:clr>
        </p15:guide>
        <p15:guide id="15" pos="7560">
          <p15:clr>
            <a:srgbClr val="F26B43"/>
          </p15:clr>
        </p15:guide>
        <p15:guide id="16" pos="7704">
          <p15:clr>
            <a:srgbClr val="F26B43"/>
          </p15:clr>
        </p15:guide>
        <p15:guide id="17" orient="horz" pos="144">
          <p15:clr>
            <a:srgbClr val="F26B43"/>
          </p15:clr>
        </p15:guide>
        <p15:guide id="18" orient="horz" pos="1296">
          <p15:clr>
            <a:srgbClr val="F26B43"/>
          </p15:clr>
        </p15:guide>
        <p15:guide id="19" orient="horz" pos="47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60109F-AB3A-441C-1C7D-C6A353F94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0" y="0"/>
            <a:ext cx="12139879" cy="6858000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26C4E44-7CE6-4FB1-8175-FB834DF8D8A9}"/>
              </a:ext>
            </a:extLst>
          </p:cNvPr>
          <p:cNvSpPr txBox="1">
            <a:spLocks/>
          </p:cNvSpPr>
          <p:nvPr/>
        </p:nvSpPr>
        <p:spPr>
          <a:xfrm>
            <a:off x="190500" y="3607576"/>
            <a:ext cx="11811000" cy="24667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500" kern="1200" cap="all" spc="100" baseline="0">
                <a:solidFill>
                  <a:srgbClr val="434142"/>
                </a:solidFill>
                <a:latin typeface="Kapra Neue Medium" panose="00000700000000000000" pitchFamily="50" charset="0"/>
                <a:ea typeface="Karla" pitchFamily="2" charset="0"/>
                <a:cs typeface="+mn-cs"/>
              </a:defRPr>
            </a:lvl1pPr>
            <a:lvl2pPr marL="685800" indent="-3429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Karla" pitchFamily="2" charset="0"/>
              <a:buChar char="—"/>
              <a:defRPr sz="25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2pPr>
            <a:lvl3pPr marL="1028700" indent="-3429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3pPr>
            <a:lvl4pPr marL="1257300" indent="-2286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Karla" pitchFamily="2" charset="0"/>
              <a:buChar char="—"/>
              <a:defRPr sz="16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4pPr>
            <a:lvl5pPr marL="1485900" indent="-2286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3">
              <a:spcBef>
                <a:spcPts val="1000"/>
              </a:spcBef>
            </a:pPr>
            <a:endParaRPr lang="en-US" sz="2917" spc="8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3ACCCA-F663-4588-99EB-D33611FF8032}"/>
              </a:ext>
            </a:extLst>
          </p:cNvPr>
          <p:cNvSpPr txBox="1">
            <a:spLocks/>
          </p:cNvSpPr>
          <p:nvPr/>
        </p:nvSpPr>
        <p:spPr>
          <a:xfrm>
            <a:off x="1995563" y="5277895"/>
            <a:ext cx="8030528" cy="140533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ctr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500" kern="1200" cap="all" spc="100" baseline="0">
                <a:solidFill>
                  <a:srgbClr val="434142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algn="l" defTabSz="914363"/>
            <a:r>
              <a:rPr lang="en-US" sz="2400" b="1" spc="8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R-68-2025 / 25-0179-DIR1 </a:t>
            </a:r>
          </a:p>
          <a:p>
            <a:pPr algn="l" defTabSz="914363"/>
            <a:r>
              <a:rPr lang="en-US" sz="2400" b="1" spc="83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ItemS</a:t>
            </a:r>
            <a:r>
              <a:rPr lang="en-US" sz="2400" b="1" spc="8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36 / 48</a:t>
            </a:r>
          </a:p>
          <a:p>
            <a:pPr algn="l" defTabSz="914363"/>
            <a:r>
              <a:rPr lang="en-US" sz="2400" b="1" spc="8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CITY COUNCIL</a:t>
            </a:r>
          </a:p>
          <a:p>
            <a:pPr algn="l" defTabSz="914363"/>
            <a:r>
              <a:rPr lang="en-US" sz="2400" b="1" spc="8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NOVEMBER 5, 2025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13ACCCA-F663-4588-99EB-D33611FF8032}"/>
              </a:ext>
            </a:extLst>
          </p:cNvPr>
          <p:cNvSpPr txBox="1">
            <a:spLocks/>
          </p:cNvSpPr>
          <p:nvPr/>
        </p:nvSpPr>
        <p:spPr>
          <a:xfrm>
            <a:off x="447978" y="62892"/>
            <a:ext cx="7573481" cy="140533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ctr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500" kern="1200" cap="all" spc="100" baseline="0">
                <a:solidFill>
                  <a:srgbClr val="434142"/>
                </a:solidFill>
                <a:latin typeface="Kapra Neue SemiBold Expanded" panose="00000805000000000000" pitchFamily="50" charset="0"/>
                <a:ea typeface="+mj-ea"/>
                <a:cs typeface="+mj-cs"/>
              </a:defRPr>
            </a:lvl1pPr>
          </a:lstStyle>
          <a:p>
            <a:pPr algn="l" defTabSz="914363"/>
            <a:r>
              <a:rPr lang="en-US" sz="4500" spc="8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Charleston 2050 </a:t>
            </a:r>
          </a:p>
          <a:p>
            <a:pPr algn="l" defTabSz="914363"/>
            <a:r>
              <a:rPr lang="en-US" sz="3200" spc="8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special area plan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1" y="5225596"/>
            <a:ext cx="1443161" cy="14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2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5B29F-4006-DE1D-75B8-90C53D694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3736-3903-381E-F026-3BEE77A7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Charleston special area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BA5AAE-A1B2-7076-4141-08934C41F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7" y="721680"/>
            <a:ext cx="4486034" cy="5453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597BBB-BDEB-D9AB-29C4-6E734CFD7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4192" y="1634157"/>
            <a:ext cx="6457308" cy="358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9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Outreach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293EC-628F-1916-8030-F77BF4BAD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89733"/>
            <a:ext cx="5781954" cy="50328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53C22-8C21-D8EF-11C0-6475FC9FD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09" y="4335579"/>
            <a:ext cx="5058393" cy="2138290"/>
          </a:xfrm>
        </p:spPr>
        <p:txBody>
          <a:bodyPr/>
          <a:lstStyle/>
          <a:p>
            <a:pPr marL="0" indent="0">
              <a:buNone/>
            </a:pPr>
            <a:r>
              <a:rPr lang="en-US" sz="2000" b="1" i="1" dirty="0"/>
              <a:t>Charleston’s diverse population, important destinations, and transit infrastructure offer significant potential to cement a healthy, livable community with a strong sense of community pride and belonging.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4ACF89-2AE4-CAE1-860F-705D0011D338}"/>
              </a:ext>
            </a:extLst>
          </p:cNvPr>
          <p:cNvSpPr txBox="1">
            <a:spLocks/>
          </p:cNvSpPr>
          <p:nvPr/>
        </p:nvSpPr>
        <p:spPr>
          <a:xfrm>
            <a:off x="190500" y="648210"/>
            <a:ext cx="4876799" cy="51805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39" indent="-285739" algn="l" defTabSz="914363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1pPr>
            <a:lvl2pPr marL="571477" indent="-285739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Karla" pitchFamily="2" charset="0"/>
              <a:buChar char="—"/>
              <a:defRPr sz="21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2pPr>
            <a:lvl3pPr marL="857216" indent="-285739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3pPr>
            <a:lvl4pPr marL="1047708" indent="-190492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Karla" pitchFamily="2" charset="0"/>
              <a:buChar char="—"/>
              <a:defRPr sz="16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4pPr>
            <a:lvl5pPr marL="1238200" indent="-190492" algn="l" defTabSz="914363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5pPr>
            <a:lvl6pPr marL="2514499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Community Surveys and outreach 2024-25</a:t>
            </a:r>
          </a:p>
          <a:p>
            <a:pPr lvl="1"/>
            <a:r>
              <a:rPr lang="en-US"/>
              <a:t>Safer streets for walking and biking </a:t>
            </a:r>
          </a:p>
          <a:p>
            <a:pPr lvl="1"/>
            <a:r>
              <a:rPr lang="en-US"/>
              <a:t>Higher quality public transit </a:t>
            </a:r>
          </a:p>
          <a:p>
            <a:pPr lvl="1"/>
            <a:r>
              <a:rPr lang="en-US"/>
              <a:t>More indoor public gathering spaces</a:t>
            </a:r>
          </a:p>
          <a:p>
            <a:pPr lvl="1"/>
            <a:r>
              <a:rPr lang="en-US"/>
              <a:t>More trees, shade, and parks </a:t>
            </a:r>
          </a:p>
          <a:p>
            <a:pPr lvl="1"/>
            <a:r>
              <a:rPr lang="en-US"/>
              <a:t>Slower cars, less cut-though traffic in neighborhoods</a:t>
            </a:r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88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Areas of action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A17DAF-859B-FA51-84E1-ADE0605B7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073" y="1133196"/>
            <a:ext cx="2132501" cy="3143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06D25D-9030-EF13-7CB6-527E4BCFC2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847771" y="1776046"/>
            <a:ext cx="6034974" cy="3042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0645B3-65F5-D809-1B3D-12EE49B7E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18" y="2132716"/>
            <a:ext cx="5850482" cy="259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5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DFBF6-6D4B-3F2B-6153-1E7FA9A7F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8BB6D-F8A6-D1D3-F9A9-C906BE55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Streets &amp; Transportation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BF59BE-8D15-E587-8707-379129384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073" y="1133196"/>
            <a:ext cx="2132501" cy="314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3178D7-5C8D-F578-4BD1-8193B06D6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426" y="1004915"/>
            <a:ext cx="4733333" cy="3390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B1FF8-EFDA-0371-8CA5-B1E40DEA9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771" y="943428"/>
            <a:ext cx="5337538" cy="2728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7DFB4F-A48A-E2F5-EF1E-AEF2F486A7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3" y="3685712"/>
            <a:ext cx="10891261" cy="25083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2B0B62-E674-247A-A3F6-1BDAC8B327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426" y="5683063"/>
            <a:ext cx="5765544" cy="7165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77A787-7A47-F66D-51EE-F3C39AA8374F}"/>
              </a:ext>
            </a:extLst>
          </p:cNvPr>
          <p:cNvSpPr txBox="1"/>
          <p:nvPr/>
        </p:nvSpPr>
        <p:spPr>
          <a:xfrm>
            <a:off x="6478538" y="5855166"/>
            <a:ext cx="4684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https://charlestonblvd.com/</a:t>
            </a:r>
          </a:p>
        </p:txBody>
      </p:sp>
    </p:spTree>
    <p:extLst>
      <p:ext uri="{BB962C8B-B14F-4D97-AF65-F5344CB8AC3E}">
        <p14:creationId xmlns:p14="http://schemas.microsoft.com/office/powerpoint/2010/main" val="2987720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77CE0-36FD-5E13-2C8E-1ADBC6069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E555-5102-CAF7-4183-D941C4F7C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spaces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889323-F8E7-AFD3-2319-DC2FAC318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073" y="1133196"/>
            <a:ext cx="2132501" cy="3143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DE1B60-8154-E236-EB4E-E9026D96B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62818"/>
            <a:ext cx="8362976" cy="5069492"/>
          </a:xfrm>
          <a:prstGeom prst="rect">
            <a:avLst/>
          </a:prstGeom>
        </p:spPr>
      </p:pic>
      <p:pic>
        <p:nvPicPr>
          <p:cNvPr id="5" name="Picture 2" descr="What makes the Springs Preserve a must-see in Las Vegas? | Traveling Mooses">
            <a:extLst>
              <a:ext uri="{FF2B5EF4-FFF2-40B4-BE49-F238E27FC236}">
                <a16:creationId xmlns:a16="http://schemas.microsoft.com/office/drawing/2014/main" id="{B11463FB-158F-FCC3-8206-C7FCF3EE9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852" y="3346441"/>
            <a:ext cx="2768678" cy="197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AREA15 Planning Guide: What To See &amp; Do - Vegas Primer">
            <a:extLst>
              <a:ext uri="{FF2B5EF4-FFF2-40B4-BE49-F238E27FC236}">
                <a16:creationId xmlns:a16="http://schemas.microsoft.com/office/drawing/2014/main" id="{6C98AACE-AB52-1457-2116-C1F308280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971" y="1352029"/>
            <a:ext cx="2682439" cy="178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80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2529A-D552-3A42-5B53-E41DA0C2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A1CAAD4-2DE3-54A9-C677-083C8316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0"/>
            <a:ext cx="11811000" cy="457200"/>
          </a:xfrm>
        </p:spPr>
        <p:txBody>
          <a:bodyPr/>
          <a:lstStyle/>
          <a:p>
            <a:r>
              <a:rPr lang="en-US" dirty="0"/>
              <a:t>Housing &amp;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E57FC-2289-A54E-B0EC-AD508C9821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980"/>
          <a:stretch>
            <a:fillRect/>
          </a:stretch>
        </p:blipFill>
        <p:spPr>
          <a:xfrm>
            <a:off x="190500" y="2328568"/>
            <a:ext cx="6246214" cy="1739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0111EE-94BB-9C65-3F01-9D63A049C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787" y="3016331"/>
            <a:ext cx="5240456" cy="31880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05EF3A-D8FA-FA7A-F6EC-2D9FC47FF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037" y="617501"/>
            <a:ext cx="5240456" cy="229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6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A1B1-C061-1FE5-1C49-9C4EB6FC5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2FDCC4B-937E-764D-4BAA-5130220A1E9F}"/>
              </a:ext>
            </a:extLst>
          </p:cNvPr>
          <p:cNvSpPr txBox="1">
            <a:spLocks/>
          </p:cNvSpPr>
          <p:nvPr/>
        </p:nvSpPr>
        <p:spPr>
          <a:xfrm>
            <a:off x="223652" y="105912"/>
            <a:ext cx="11744696" cy="4577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33" kern="1200" cap="all" spc="83" baseline="0">
                <a:solidFill>
                  <a:srgbClr val="43414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Redevelopment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A89DE-FCF1-43A3-CBA7-39D1BBEEE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91" y="893280"/>
            <a:ext cx="8281055" cy="52372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739571-3842-2E72-00A5-AAA7CCA70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5376" y="563621"/>
            <a:ext cx="2437418" cy="56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0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2C4F1-5D37-BED3-5829-2DAE6D76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CA993F9-3224-7442-E0CD-093443D5D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0"/>
            <a:ext cx="11811000" cy="457200"/>
          </a:xfrm>
        </p:spPr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1D43707-14CF-CBF0-321C-9EEAF3C44082}"/>
              </a:ext>
            </a:extLst>
          </p:cNvPr>
          <p:cNvSpPr txBox="1">
            <a:spLocks/>
          </p:cNvSpPr>
          <p:nvPr/>
        </p:nvSpPr>
        <p:spPr>
          <a:xfrm>
            <a:off x="628475" y="973389"/>
            <a:ext cx="5654040" cy="46677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39" indent="-285739" algn="l" defTabSz="914363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500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1pPr>
            <a:lvl2pPr marL="571477" indent="-285739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Karla" pitchFamily="2" charset="0"/>
              <a:buChar char="—"/>
              <a:defRPr sz="2083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2pPr>
            <a:lvl3pPr marL="857216" indent="-285739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3pPr>
            <a:lvl4pPr marL="1047708" indent="-190492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Karla" pitchFamily="2" charset="0"/>
              <a:buChar char="—"/>
              <a:defRPr sz="1333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4pPr>
            <a:lvl5pPr marL="1238200" indent="-190492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167" kern="1200">
                <a:solidFill>
                  <a:schemeClr val="tx1"/>
                </a:solidFill>
                <a:latin typeface="Arial" panose="020B0604020202020204" pitchFamily="34" charset="0"/>
                <a:ea typeface="Karla" pitchFamily="2" charset="0"/>
                <a:cs typeface="Arial" panose="020B0604020202020204" pitchFamily="34" charset="0"/>
              </a:defRPr>
            </a:lvl5pPr>
            <a:lvl6pPr marL="2514499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TOD-O Zoning Standards (25-0201-TXT1)</a:t>
            </a:r>
          </a:p>
          <a:p>
            <a:pPr marL="628638" lvl="1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Building dimensional standards</a:t>
            </a:r>
          </a:p>
          <a:p>
            <a:pPr marL="628638" lvl="1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Mixed uses</a:t>
            </a:r>
          </a:p>
          <a:p>
            <a:pPr marL="628638" lvl="1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Pedestrian space</a:t>
            </a:r>
          </a:p>
          <a:p>
            <a:pPr marL="628638" lvl="1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Parking standards </a:t>
            </a:r>
          </a:p>
          <a:p>
            <a:pPr marL="285738" lvl="1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ea typeface="Lato" panose="020F0502020204030203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Charleston Alternatives Analysis / TOD planning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800" dirty="0">
              <a:ea typeface="Lato" panose="020F0502020204030203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Title 19 parking study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800" dirty="0">
              <a:ea typeface="Lato" panose="020F0502020204030203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TOD and Housing Incentives</a:t>
            </a:r>
          </a:p>
          <a:p>
            <a:pPr marL="628638" lvl="1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SB 28 (2025) – NRS 278C Tax increment areas for TOD</a:t>
            </a:r>
          </a:p>
          <a:p>
            <a:pPr marL="628638" lvl="1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AB 540 (2025) – Attainable housing incentives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800" dirty="0">
              <a:ea typeface="Lato" panose="020F0502020204030203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a typeface="Lato" panose="020F0502020204030203" pitchFamily="34" charset="0"/>
              </a:rPr>
              <a:t>Urban Forestry / Tree Ordinance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9" descr="A picture containing outdoor, street, way, city&#10;&#10;AI-generated content may be incorrect.">
            <a:extLst>
              <a:ext uri="{FF2B5EF4-FFF2-40B4-BE49-F238E27FC236}">
                <a16:creationId xmlns:a16="http://schemas.microsoft.com/office/drawing/2014/main" id="{35A41B7E-8D9E-1E1B-A9AA-C93E676FE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618" y="973389"/>
            <a:ext cx="3233972" cy="39090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1F8817-B6DB-4ECC-C6A6-00226686D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574" y="3307279"/>
            <a:ext cx="3963764" cy="270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55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9D71B4-99F8-CAF8-21D3-09AEEABA04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-5742"/>
            <a:ext cx="14224406" cy="6863742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26C4E44-7CE6-4FB1-8175-FB834DF8D8A9}"/>
              </a:ext>
            </a:extLst>
          </p:cNvPr>
          <p:cNvSpPr txBox="1">
            <a:spLocks/>
          </p:cNvSpPr>
          <p:nvPr/>
        </p:nvSpPr>
        <p:spPr>
          <a:xfrm>
            <a:off x="190500" y="3607576"/>
            <a:ext cx="11811000" cy="24667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500" kern="1200" cap="all" spc="100" baseline="0">
                <a:solidFill>
                  <a:srgbClr val="434142"/>
                </a:solidFill>
                <a:latin typeface="Kapra Neue Medium" panose="00000700000000000000" pitchFamily="50" charset="0"/>
                <a:ea typeface="Karla" pitchFamily="2" charset="0"/>
                <a:cs typeface="+mn-cs"/>
              </a:defRPr>
            </a:lvl1pPr>
            <a:lvl2pPr marL="685800" indent="-3429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Karla" pitchFamily="2" charset="0"/>
              <a:buChar char="—"/>
              <a:defRPr sz="25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2pPr>
            <a:lvl3pPr marL="1028700" indent="-3429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3pPr>
            <a:lvl4pPr marL="1257300" indent="-2286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Karla" pitchFamily="2" charset="0"/>
              <a:buChar char="—"/>
              <a:defRPr sz="16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4pPr>
            <a:lvl5pPr marL="1485900" indent="-22860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rla" pitchFamily="2" charset="0"/>
                <a:ea typeface="Karla" pitchFamily="2" charset="0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3">
              <a:spcBef>
                <a:spcPts val="1000"/>
              </a:spcBef>
            </a:pPr>
            <a:endParaRPr lang="en-US" sz="2917" spc="8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574" y="4791423"/>
            <a:ext cx="1443161" cy="1440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928001-DD47-E32E-3D6B-E02FC07CC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2284" y="626421"/>
            <a:ext cx="7552010" cy="72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6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ithGroup">
      <a:dk1>
        <a:srgbClr val="000000"/>
      </a:dk1>
      <a:lt1>
        <a:sysClr val="window" lastClr="FFFFFF"/>
      </a:lt1>
      <a:dk2>
        <a:srgbClr val="434142"/>
      </a:dk2>
      <a:lt2>
        <a:srgbClr val="878789"/>
      </a:lt2>
      <a:accent1>
        <a:srgbClr val="2F9EB7"/>
      </a:accent1>
      <a:accent2>
        <a:srgbClr val="46BB88"/>
      </a:accent2>
      <a:accent3>
        <a:srgbClr val="E3B623"/>
      </a:accent3>
      <a:accent4>
        <a:srgbClr val="E57B40"/>
      </a:accent4>
      <a:accent5>
        <a:srgbClr val="2F9EB7"/>
      </a:accent5>
      <a:accent6>
        <a:srgbClr val="46BB88"/>
      </a:accent6>
      <a:hlink>
        <a:srgbClr val="434142"/>
      </a:hlink>
      <a:folHlink>
        <a:srgbClr val="2F9EB7"/>
      </a:folHlink>
    </a:clrScheme>
    <a:fontScheme name="SmithGroup">
      <a:majorFont>
        <a:latin typeface="Kapra Neue SemiBold Expanded"/>
        <a:ea typeface=""/>
        <a:cs typeface=""/>
      </a:majorFont>
      <a:minorFont>
        <a:latin typeface="Karl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A Template.pptx" id="{63BC3241-FD82-4802-844F-133D2CAACDB5}" vid="{7B0F4A0D-C31F-4990-A339-DDB8EA0FE3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31C9C9D1B9240A20A06D06ACA4C3D" ma:contentTypeVersion="11" ma:contentTypeDescription="Create a new document." ma:contentTypeScope="" ma:versionID="4e7e80ec619eae8132dfd8e9d24f164c">
  <xsd:schema xmlns:xsd="http://www.w3.org/2001/XMLSchema" xmlns:xs="http://www.w3.org/2001/XMLSchema" xmlns:p="http://schemas.microsoft.com/office/2006/metadata/properties" xmlns:ns3="982978e8-f4aa-40d4-8505-623b6dd0b9f1" xmlns:ns4="6168c78a-20f6-438a-8cac-f6c11fb1f211" targetNamespace="http://schemas.microsoft.com/office/2006/metadata/properties" ma:root="true" ma:fieldsID="74e00d46153f7481bb6674a76eec996f" ns3:_="" ns4:_="">
    <xsd:import namespace="982978e8-f4aa-40d4-8505-623b6dd0b9f1"/>
    <xsd:import namespace="6168c78a-20f6-438a-8cac-f6c11fb1f21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978e8-f4aa-40d4-8505-623b6dd0b9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68c78a-20f6-438a-8cac-f6c11fb1f2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07A56-BCBC-44AB-A92C-BA6B10F30D2E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6168c78a-20f6-438a-8cac-f6c11fb1f211"/>
    <ds:schemaRef ds:uri="http://purl.org/dc/elements/1.1/"/>
    <ds:schemaRef ds:uri="http://purl.org/dc/dcmitype/"/>
    <ds:schemaRef ds:uri="982978e8-f4aa-40d4-8505-623b6dd0b9f1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B79501-336B-480E-A41F-C54EB8124E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8A46E7-FF76-4BD2-8644-FEB2230873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2978e8-f4aa-40d4-8505-623b6dd0b9f1"/>
    <ds:schemaRef ds:uri="6168c78a-20f6-438a-8cac-f6c11fb1f2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12320</TotalTime>
  <Words>229</Words>
  <Application>Microsoft Office PowerPoint</Application>
  <PresentationFormat>Widescreen</PresentationFormat>
  <Paragraphs>52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Kapra Neue Medium</vt:lpstr>
      <vt:lpstr>Kapra Neue SemiBold Expanded</vt:lpstr>
      <vt:lpstr>Karla</vt:lpstr>
      <vt:lpstr>Lato</vt:lpstr>
      <vt:lpstr>Symbol</vt:lpstr>
      <vt:lpstr>Wingdings</vt:lpstr>
      <vt:lpstr>Office Theme</vt:lpstr>
      <vt:lpstr>PowerPoint Presentation</vt:lpstr>
      <vt:lpstr>Charleston special area plan</vt:lpstr>
      <vt:lpstr>Outreach</vt:lpstr>
      <vt:lpstr>Four Areas of action</vt:lpstr>
      <vt:lpstr>Streets &amp; Transportation</vt:lpstr>
      <vt:lpstr>Public spaces</vt:lpstr>
      <vt:lpstr>Housing &amp; DEVELOPMENT</vt:lpstr>
      <vt:lpstr>PowerPoint Presentation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Johnson</dc:creator>
  <cp:lastModifiedBy>Marco Velotta</cp:lastModifiedBy>
  <cp:revision>351</cp:revision>
  <dcterms:created xsi:type="dcterms:W3CDTF">2020-02-13T03:38:14Z</dcterms:created>
  <dcterms:modified xsi:type="dcterms:W3CDTF">2025-11-04T18:15:15Z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0x0101004BE31C9C9D1B9240A20A06D06ACA4C3D</vt:lpwstr>
  </property>
</Properties>
</file>