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</p:sldMasterIdLst>
  <p:notesMasterIdLst>
    <p:notesMasterId r:id="rId64"/>
  </p:notesMasterIdLst>
  <p:sldIdLst>
    <p:sldId id="1299" r:id="rId5"/>
    <p:sldId id="1324" r:id="rId6"/>
    <p:sldId id="1335" r:id="rId7"/>
    <p:sldId id="1337" r:id="rId8"/>
    <p:sldId id="1323" r:id="rId9"/>
    <p:sldId id="1350" r:id="rId10"/>
    <p:sldId id="1351" r:id="rId11"/>
    <p:sldId id="1352" r:id="rId12"/>
    <p:sldId id="1354" r:id="rId13"/>
    <p:sldId id="1353" r:id="rId14"/>
    <p:sldId id="1307" r:id="rId15"/>
    <p:sldId id="1360" r:id="rId16"/>
    <p:sldId id="1357" r:id="rId17"/>
    <p:sldId id="1328" r:id="rId18"/>
    <p:sldId id="1329" r:id="rId19"/>
    <p:sldId id="1348" r:id="rId20"/>
    <p:sldId id="1327" r:id="rId21"/>
    <p:sldId id="1042" r:id="rId22"/>
    <p:sldId id="1091" r:id="rId23"/>
    <p:sldId id="1310" r:id="rId24"/>
    <p:sldId id="1313" r:id="rId25"/>
    <p:sldId id="1331" r:id="rId26"/>
    <p:sldId id="1334" r:id="rId27"/>
    <p:sldId id="1333" r:id="rId28"/>
    <p:sldId id="1192" r:id="rId29"/>
    <p:sldId id="1303" r:id="rId30"/>
    <p:sldId id="1372" r:id="rId31"/>
    <p:sldId id="1383" r:id="rId32"/>
    <p:sldId id="1373" r:id="rId33"/>
    <p:sldId id="1382" r:id="rId34"/>
    <p:sldId id="1361" r:id="rId35"/>
    <p:sldId id="1358" r:id="rId36"/>
    <p:sldId id="1364" r:id="rId37"/>
    <p:sldId id="1365" r:id="rId38"/>
    <p:sldId id="1366" r:id="rId39"/>
    <p:sldId id="1367" r:id="rId40"/>
    <p:sldId id="1368" r:id="rId41"/>
    <p:sldId id="1369" r:id="rId42"/>
    <p:sldId id="1370" r:id="rId43"/>
    <p:sldId id="1371" r:id="rId44"/>
    <p:sldId id="1362" r:id="rId45"/>
    <p:sldId id="1349" r:id="rId46"/>
    <p:sldId id="1339" r:id="rId47"/>
    <p:sldId id="1340" r:id="rId48"/>
    <p:sldId id="1315" r:id="rId49"/>
    <p:sldId id="1319" r:id="rId50"/>
    <p:sldId id="1347" r:id="rId51"/>
    <p:sldId id="1359" r:id="rId52"/>
    <p:sldId id="1338" r:id="rId53"/>
    <p:sldId id="1356" r:id="rId54"/>
    <p:sldId id="1336" r:id="rId55"/>
    <p:sldId id="1374" r:id="rId56"/>
    <p:sldId id="1375" r:id="rId57"/>
    <p:sldId id="1376" r:id="rId58"/>
    <p:sldId id="1377" r:id="rId59"/>
    <p:sldId id="1378" r:id="rId60"/>
    <p:sldId id="1379" r:id="rId61"/>
    <p:sldId id="1380" r:id="rId62"/>
    <p:sldId id="1381" r:id="rId6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leen Duffy" initials="KD" lastIdx="2" clrIdx="0">
    <p:extLst>
      <p:ext uri="{19B8F6BF-5375-455C-9EA6-DF929625EA0E}">
        <p15:presenceInfo xmlns:p15="http://schemas.microsoft.com/office/powerpoint/2012/main" userId="S::Kathleen.Duffy@smithgroup.com::d915ece5-798e-42f2-ae55-8d3124a990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FE6"/>
    <a:srgbClr val="F05474"/>
    <a:srgbClr val="93C0E7"/>
    <a:srgbClr val="CBDB2A"/>
    <a:srgbClr val="FED4D5"/>
    <a:srgbClr val="D3E307"/>
    <a:srgbClr val="B8C606"/>
    <a:srgbClr val="FFD102"/>
    <a:srgbClr val="E6E6E6"/>
    <a:srgbClr val="A87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A4726D-93F2-4E32-8CF5-FB11657AF9C4}" v="7" dt="2020-02-18T18:01:29.061"/>
    <p1510:client id="{CF6D0849-F142-46EF-BD00-BA72236DAF39}" v="1" dt="2020-02-18T23:34:45.4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1241" autoAdjust="0"/>
  </p:normalViewPr>
  <p:slideViewPr>
    <p:cSldViewPr snapToGrid="0">
      <p:cViewPr varScale="1">
        <p:scale>
          <a:sx n="120" d="100"/>
          <a:sy n="120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Johnson" userId="dfde9d61-d492-4f76-8b41-11f0fde6b4b5" providerId="ADAL" clId="{CF6D0849-F142-46EF-BD00-BA72236DAF39}"/>
    <pc:docChg chg="custSel modSld">
      <pc:chgData name="Michael Johnson" userId="dfde9d61-d492-4f76-8b41-11f0fde6b4b5" providerId="ADAL" clId="{CF6D0849-F142-46EF-BD00-BA72236DAF39}" dt="2020-02-18T23:37:28.368" v="4" actId="2085"/>
      <pc:docMkLst>
        <pc:docMk/>
      </pc:docMkLst>
      <pc:sldChg chg="modSp">
        <pc:chgData name="Michael Johnson" userId="dfde9d61-d492-4f76-8b41-11f0fde6b4b5" providerId="ADAL" clId="{CF6D0849-F142-46EF-BD00-BA72236DAF39}" dt="2020-02-18T23:37:28.368" v="4" actId="2085"/>
        <pc:sldMkLst>
          <pc:docMk/>
          <pc:sldMk cId="1996676352" sldId="1227"/>
        </pc:sldMkLst>
        <pc:spChg chg="mod">
          <ac:chgData name="Michael Johnson" userId="dfde9d61-d492-4f76-8b41-11f0fde6b4b5" providerId="ADAL" clId="{CF6D0849-F142-46EF-BD00-BA72236DAF39}" dt="2020-02-18T23:37:28.368" v="4" actId="2085"/>
          <ac:spMkLst>
            <pc:docMk/>
            <pc:sldMk cId="1996676352" sldId="1227"/>
            <ac:spMk id="16" creationId="{A1EE49D7-41FD-463D-8A7E-53A8C56623B5}"/>
          </ac:spMkLst>
        </pc:spChg>
      </pc:sldChg>
      <pc:sldChg chg="addSp delSp modSp">
        <pc:chgData name="Michael Johnson" userId="dfde9d61-d492-4f76-8b41-11f0fde6b4b5" providerId="ADAL" clId="{CF6D0849-F142-46EF-BD00-BA72236DAF39}" dt="2020-02-18T23:36:37.410" v="2" actId="478"/>
        <pc:sldMkLst>
          <pc:docMk/>
          <pc:sldMk cId="2617079728" sldId="1239"/>
        </pc:sldMkLst>
        <pc:spChg chg="del">
          <ac:chgData name="Michael Johnson" userId="dfde9d61-d492-4f76-8b41-11f0fde6b4b5" providerId="ADAL" clId="{CF6D0849-F142-46EF-BD00-BA72236DAF39}" dt="2020-02-18T23:36:37.410" v="2" actId="478"/>
          <ac:spMkLst>
            <pc:docMk/>
            <pc:sldMk cId="2617079728" sldId="1239"/>
            <ac:spMk id="3" creationId="{7FC76EE7-12B3-4D7F-B07B-8B0757D90F3E}"/>
          </ac:spMkLst>
        </pc:spChg>
        <pc:spChg chg="add mod">
          <ac:chgData name="Michael Johnson" userId="dfde9d61-d492-4f76-8b41-11f0fde6b4b5" providerId="ADAL" clId="{CF6D0849-F142-46EF-BD00-BA72236DAF39}" dt="2020-02-18T23:36:37.410" v="2" actId="478"/>
          <ac:spMkLst>
            <pc:docMk/>
            <pc:sldMk cId="2617079728" sldId="1239"/>
            <ac:spMk id="8" creationId="{E3F40170-E1EC-4258-A16D-6373AF96F6E5}"/>
          </ac:spMkLst>
        </pc:spChg>
      </pc:sldChg>
      <pc:sldChg chg="modSp">
        <pc:chgData name="Michael Johnson" userId="dfde9d61-d492-4f76-8b41-11f0fde6b4b5" providerId="ADAL" clId="{CF6D0849-F142-46EF-BD00-BA72236DAF39}" dt="2020-02-18T23:34:32.538" v="1" actId="20577"/>
        <pc:sldMkLst>
          <pc:docMk/>
          <pc:sldMk cId="746298030" sldId="1241"/>
        </pc:sldMkLst>
        <pc:spChg chg="mod">
          <ac:chgData name="Michael Johnson" userId="dfde9d61-d492-4f76-8b41-11f0fde6b4b5" providerId="ADAL" clId="{CF6D0849-F142-46EF-BD00-BA72236DAF39}" dt="2020-02-18T23:34:32.538" v="1" actId="20577"/>
          <ac:spMkLst>
            <pc:docMk/>
            <pc:sldMk cId="746298030" sldId="1241"/>
            <ac:spMk id="11" creationId="{A982C019-68C6-4160-88A0-B89A29B27D9A}"/>
          </ac:spMkLst>
        </pc:spChg>
      </pc:sldChg>
      <pc:sldChg chg="modSp">
        <pc:chgData name="Michael Johnson" userId="dfde9d61-d492-4f76-8b41-11f0fde6b4b5" providerId="ADAL" clId="{CF6D0849-F142-46EF-BD00-BA72236DAF39}" dt="2020-02-18T23:36:48.933" v="3" actId="20577"/>
        <pc:sldMkLst>
          <pc:docMk/>
          <pc:sldMk cId="102427204" sldId="1242"/>
        </pc:sldMkLst>
        <pc:spChg chg="mod">
          <ac:chgData name="Michael Johnson" userId="dfde9d61-d492-4f76-8b41-11f0fde6b4b5" providerId="ADAL" clId="{CF6D0849-F142-46EF-BD00-BA72236DAF39}" dt="2020-02-18T23:36:48.933" v="3" actId="20577"/>
          <ac:spMkLst>
            <pc:docMk/>
            <pc:sldMk cId="102427204" sldId="1242"/>
            <ac:spMk id="7" creationId="{7231BE65-23F2-4639-9A8D-84AC7444FA6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aa-file1\projects\11131.000\GRAPHICS\Process\Data%20and%20Analysis\Place%20Build\Spreadsheet\Evaluation_0115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aa-file1\projects\11131.000\GRAPHICS\Process\Data%20and%20Analysis\Place%20Build\Spreadsheet\Evaluation_0115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aa-file1\projects\11131.000\GRAPHICS\Process\Data%20and%20Analysis\Place%20Build\Spreadsheet\PlaceBuild_MasterData_v10_FINAL_SGchar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aa-file1\projects\11131.000\GRAPHICS\Process\Data%20and%20Analysis\Place%20Build\Spreadsheet\PlaceBuild_MasterData_v10_FINAL_SG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City of Las Vegas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E3-45DB-BA79-D47E9DD62BC7}"/>
              </c:ext>
            </c:extLst>
          </c:dPt>
          <c:dPt>
            <c:idx val="13"/>
            <c:invertIfNegative val="0"/>
            <c:bubble3D val="0"/>
            <c:spPr>
              <a:noFill/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E3-45DB-BA79-D47E9DD62BC7}"/>
              </c:ext>
            </c:extLst>
          </c:dPt>
          <c:dPt>
            <c:idx val="14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E3-45DB-BA79-D47E9DD62BC7}"/>
              </c:ext>
            </c:extLst>
          </c:dPt>
          <c:dPt>
            <c:idx val="15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E3-45DB-BA79-D47E9DD62BC7}"/>
              </c:ext>
            </c:extLst>
          </c:dPt>
          <c:cat>
            <c:numRef>
              <c:f>Sheet1!$A$3:$A$18</c:f>
              <c:numCache>
                <c:formatCode>General</c:formatCode>
                <c:ptCount val="16"/>
                <c:pt idx="0">
                  <c:v>1910</c:v>
                </c:pt>
                <c:pt idx="1">
                  <c:v>1920</c:v>
                </c:pt>
                <c:pt idx="2">
                  <c:v>1930</c:v>
                </c:pt>
                <c:pt idx="3">
                  <c:v>1940</c:v>
                </c:pt>
                <c:pt idx="4">
                  <c:v>1950</c:v>
                </c:pt>
                <c:pt idx="5">
                  <c:v>1960</c:v>
                </c:pt>
                <c:pt idx="6">
                  <c:v>1970</c:v>
                </c:pt>
                <c:pt idx="7">
                  <c:v>1980</c:v>
                </c:pt>
                <c:pt idx="8">
                  <c:v>1990</c:v>
                </c:pt>
                <c:pt idx="9">
                  <c:v>2000</c:v>
                </c:pt>
                <c:pt idx="10">
                  <c:v>2010</c:v>
                </c:pt>
                <c:pt idx="11">
                  <c:v>2017</c:v>
                </c:pt>
                <c:pt idx="12">
                  <c:v>2020</c:v>
                </c:pt>
                <c:pt idx="13">
                  <c:v>2030</c:v>
                </c:pt>
                <c:pt idx="14">
                  <c:v>2040</c:v>
                </c:pt>
                <c:pt idx="15">
                  <c:v>2050</c:v>
                </c:pt>
              </c:numCache>
            </c:numRef>
          </c:cat>
          <c:val>
            <c:numRef>
              <c:f>Sheet1!$B$3:$B$18</c:f>
              <c:numCache>
                <c:formatCode>#,##0</c:formatCode>
                <c:ptCount val="16"/>
                <c:pt idx="0">
                  <c:v>800</c:v>
                </c:pt>
                <c:pt idx="1">
                  <c:v>2304</c:v>
                </c:pt>
                <c:pt idx="2">
                  <c:v>5165</c:v>
                </c:pt>
                <c:pt idx="3">
                  <c:v>8422</c:v>
                </c:pt>
                <c:pt idx="4">
                  <c:v>24624</c:v>
                </c:pt>
                <c:pt idx="5">
                  <c:v>64405</c:v>
                </c:pt>
                <c:pt idx="6">
                  <c:v>125787</c:v>
                </c:pt>
                <c:pt idx="7">
                  <c:v>164674</c:v>
                </c:pt>
                <c:pt idx="8">
                  <c:v>258295</c:v>
                </c:pt>
                <c:pt idx="9">
                  <c:v>478434</c:v>
                </c:pt>
                <c:pt idx="10">
                  <c:v>583756</c:v>
                </c:pt>
                <c:pt idx="11">
                  <c:v>648224</c:v>
                </c:pt>
                <c:pt idx="12">
                  <c:v>692275</c:v>
                </c:pt>
                <c:pt idx="13">
                  <c:v>788752</c:v>
                </c:pt>
                <c:pt idx="14">
                  <c:v>866127</c:v>
                </c:pt>
                <c:pt idx="15">
                  <c:v>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E3-45DB-BA79-D47E9DD62BC7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Metro Area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4E3-45DB-BA79-D47E9DD62BC7}"/>
              </c:ext>
            </c:extLst>
          </c:dPt>
          <c:dPt>
            <c:idx val="13"/>
            <c:invertIfNegative val="0"/>
            <c:bubble3D val="0"/>
            <c:spPr>
              <a:noFill/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4E3-45DB-BA79-D47E9DD62BC7}"/>
              </c:ext>
            </c:extLst>
          </c:dPt>
          <c:dPt>
            <c:idx val="14"/>
            <c:invertIfNegative val="0"/>
            <c:bubble3D val="0"/>
            <c:spPr>
              <a:noFill/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4E3-45DB-BA79-D47E9DD62BC7}"/>
              </c:ext>
            </c:extLst>
          </c:dPt>
          <c:dPt>
            <c:idx val="15"/>
            <c:invertIfNegative val="0"/>
            <c:bubble3D val="0"/>
            <c:spPr>
              <a:noFill/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4E3-45DB-BA79-D47E9DD62BC7}"/>
              </c:ext>
            </c:extLst>
          </c:dPt>
          <c:cat>
            <c:numRef>
              <c:f>Sheet1!$A$3:$A$18</c:f>
              <c:numCache>
                <c:formatCode>General</c:formatCode>
                <c:ptCount val="16"/>
                <c:pt idx="0">
                  <c:v>1910</c:v>
                </c:pt>
                <c:pt idx="1">
                  <c:v>1920</c:v>
                </c:pt>
                <c:pt idx="2">
                  <c:v>1930</c:v>
                </c:pt>
                <c:pt idx="3">
                  <c:v>1940</c:v>
                </c:pt>
                <c:pt idx="4">
                  <c:v>1950</c:v>
                </c:pt>
                <c:pt idx="5">
                  <c:v>1960</c:v>
                </c:pt>
                <c:pt idx="6">
                  <c:v>1970</c:v>
                </c:pt>
                <c:pt idx="7">
                  <c:v>1980</c:v>
                </c:pt>
                <c:pt idx="8">
                  <c:v>1990</c:v>
                </c:pt>
                <c:pt idx="9">
                  <c:v>2000</c:v>
                </c:pt>
                <c:pt idx="10">
                  <c:v>2010</c:v>
                </c:pt>
                <c:pt idx="11">
                  <c:v>2017</c:v>
                </c:pt>
                <c:pt idx="12">
                  <c:v>2020</c:v>
                </c:pt>
                <c:pt idx="13">
                  <c:v>2030</c:v>
                </c:pt>
                <c:pt idx="14">
                  <c:v>2040</c:v>
                </c:pt>
                <c:pt idx="15">
                  <c:v>2050</c:v>
                </c:pt>
              </c:numCache>
            </c:numRef>
          </c:cat>
          <c:val>
            <c:numRef>
              <c:f>Sheet1!$C$3:$C$18</c:f>
              <c:numCache>
                <c:formatCode>#,##0</c:formatCode>
                <c:ptCount val="16"/>
                <c:pt idx="0">
                  <c:v>3321</c:v>
                </c:pt>
                <c:pt idx="1">
                  <c:v>4859</c:v>
                </c:pt>
                <c:pt idx="2">
                  <c:v>8532</c:v>
                </c:pt>
                <c:pt idx="3">
                  <c:v>16414</c:v>
                </c:pt>
                <c:pt idx="4">
                  <c:v>48289</c:v>
                </c:pt>
                <c:pt idx="5">
                  <c:v>127016</c:v>
                </c:pt>
                <c:pt idx="6">
                  <c:v>273288</c:v>
                </c:pt>
                <c:pt idx="7">
                  <c:v>528000</c:v>
                </c:pt>
                <c:pt idx="8">
                  <c:v>852737</c:v>
                </c:pt>
                <c:pt idx="9">
                  <c:v>1375765</c:v>
                </c:pt>
                <c:pt idx="10">
                  <c:v>1951269</c:v>
                </c:pt>
                <c:pt idx="11">
                  <c:v>2204079</c:v>
                </c:pt>
                <c:pt idx="12">
                  <c:v>2329740</c:v>
                </c:pt>
                <c:pt idx="13">
                  <c:v>2648766</c:v>
                </c:pt>
                <c:pt idx="14">
                  <c:v>2877458</c:v>
                </c:pt>
                <c:pt idx="15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4E3-45DB-BA79-D47E9DD62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7105160"/>
        <c:axId val="527105552"/>
      </c:barChart>
      <c:catAx>
        <c:axId val="52710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105552"/>
        <c:crosses val="autoZero"/>
        <c:auto val="1"/>
        <c:lblAlgn val="ctr"/>
        <c:lblOffset val="100"/>
        <c:noMultiLvlLbl val="0"/>
      </c:catAx>
      <c:valAx>
        <c:axId val="527105552"/>
        <c:scaling>
          <c:orientation val="minMax"/>
          <c:max val="3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10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548677247918712E-2"/>
          <c:y val="4.0056049796809448E-2"/>
          <c:w val="0.86439529592572573"/>
          <c:h val="0.7681179075774748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TOD_zone_Job_Evaluation!$G$1</c:f>
              <c:strCache>
                <c:ptCount val="1"/>
                <c:pt idx="0">
                  <c:v>average job per residential unit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TOD_zone_Job_Evaluation!$A$5</c:f>
              <c:strCache>
                <c:ptCount val="1"/>
                <c:pt idx="0">
                  <c:v>East Las Vegas</c:v>
                </c:pt>
              </c:strCache>
            </c:strRef>
          </c:cat>
          <c:val>
            <c:numRef>
              <c:f>TOD_zone_Job_Evaluation!$G$5</c:f>
              <c:numCache>
                <c:formatCode>#,##0.00</c:formatCode>
                <c:ptCount val="1"/>
                <c:pt idx="0">
                  <c:v>0.29099655664899998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0A-4870-9EEF-4A0B619F34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7681312"/>
        <c:axId val="417685576"/>
      </c:barChart>
      <c:catAx>
        <c:axId val="41768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85576"/>
        <c:crosses val="autoZero"/>
        <c:auto val="1"/>
        <c:lblAlgn val="ctr"/>
        <c:lblOffset val="100"/>
        <c:noMultiLvlLbl val="0"/>
      </c:catAx>
      <c:valAx>
        <c:axId val="41768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8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548677247918712E-2"/>
          <c:y val="4.0056049796809448E-2"/>
          <c:w val="0.86439529592572573"/>
          <c:h val="0.7317033168531026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TOD_zone_mobility!$E$1</c:f>
              <c:strCache>
                <c:ptCount val="1"/>
                <c:pt idx="0">
                  <c:v>average LTS score in 1/2 mile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TOD_zone_mobility!$A$5</c:f>
              <c:strCache>
                <c:ptCount val="1"/>
                <c:pt idx="0">
                  <c:v>East Las Vegas</c:v>
                </c:pt>
              </c:strCache>
            </c:strRef>
          </c:cat>
          <c:val>
            <c:numRef>
              <c:f>TOD_zone_mobility!$E$5</c:f>
              <c:numCache>
                <c:formatCode>#,##0.0</c:formatCode>
                <c:ptCount val="1"/>
                <c:pt idx="0">
                  <c:v>2.8255985352000001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CA-446A-9A4A-91E80DC0CE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7681312"/>
        <c:axId val="417685576"/>
      </c:barChart>
      <c:catAx>
        <c:axId val="41768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85576"/>
        <c:crosses val="autoZero"/>
        <c:auto val="1"/>
        <c:lblAlgn val="ctr"/>
        <c:lblOffset val="100"/>
        <c:noMultiLvlLbl val="0"/>
      </c:catAx>
      <c:valAx>
        <c:axId val="41768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8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0210277857942"/>
          <c:y val="2.3035549875637273E-2"/>
          <c:w val="0.65194225721784782"/>
          <c:h val="0.95602198208328626"/>
        </c:manualLayout>
      </c:layout>
      <c:doughnutChart>
        <c:varyColors val="1"/>
        <c:ser>
          <c:idx val="0"/>
          <c:order val="0"/>
          <c:tx>
            <c:strRef>
              <c:f>'AGG TABLE'!$Z$4</c:f>
              <c:strCache>
                <c:ptCount val="1"/>
                <c:pt idx="0">
                  <c:v>Existing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C5-4B4A-B008-CF9C9293C8C4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C5-4B4A-B008-CF9C9293C8C4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C5-4B4A-B008-CF9C9293C8C4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C5-4B4A-B008-CF9C9293C8C4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DC5-4B4A-B008-CF9C9293C8C4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DC5-4B4A-B008-CF9C9293C8C4}"/>
              </c:ext>
            </c:extLst>
          </c:dPt>
          <c:dPt>
            <c:idx val="6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DC5-4B4A-B008-CF9C9293C8C4}"/>
              </c:ext>
            </c:extLst>
          </c:dPt>
          <c:dPt>
            <c:idx val="7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DC5-4B4A-B008-CF9C9293C8C4}"/>
              </c:ext>
            </c:extLst>
          </c:dPt>
          <c:dPt>
            <c:idx val="8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DC5-4B4A-B008-CF9C9293C8C4}"/>
              </c:ext>
            </c:extLst>
          </c:dPt>
          <c:dPt>
            <c:idx val="9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DC5-4B4A-B008-CF9C9293C8C4}"/>
              </c:ext>
            </c:extLst>
          </c:dPt>
          <c:dPt>
            <c:idx val="10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DC5-4B4A-B008-CF9C9293C8C4}"/>
              </c:ext>
            </c:extLst>
          </c:dPt>
          <c:dPt>
            <c:idx val="1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DC5-4B4A-B008-CF9C9293C8C4}"/>
              </c:ext>
            </c:extLst>
          </c:dPt>
          <c:dPt>
            <c:idx val="1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DC5-4B4A-B008-CF9C9293C8C4}"/>
              </c:ext>
            </c:extLst>
          </c:dPt>
          <c:dPt>
            <c:idx val="1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DC5-4B4A-B008-CF9C9293C8C4}"/>
              </c:ext>
            </c:extLst>
          </c:dPt>
          <c:dPt>
            <c:idx val="1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DC5-4B4A-B008-CF9C9293C8C4}"/>
              </c:ext>
            </c:extLst>
          </c:dPt>
          <c:dPt>
            <c:idx val="15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DC5-4B4A-B008-CF9C9293C8C4}"/>
              </c:ext>
            </c:extLst>
          </c:dPt>
          <c:dPt>
            <c:idx val="16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ADC5-4B4A-B008-CF9C9293C8C4}"/>
              </c:ext>
            </c:extLst>
          </c:dPt>
          <c:dPt>
            <c:idx val="17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ADC5-4B4A-B008-CF9C9293C8C4}"/>
              </c:ext>
            </c:extLst>
          </c:dPt>
          <c:dPt>
            <c:idx val="18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ADC5-4B4A-B008-CF9C9293C8C4}"/>
              </c:ext>
            </c:extLst>
          </c:dPt>
          <c:dPt>
            <c:idx val="19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ADC5-4B4A-B008-CF9C9293C8C4}"/>
              </c:ext>
            </c:extLst>
          </c:dPt>
          <c:dPt>
            <c:idx val="20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ADC5-4B4A-B008-CF9C9293C8C4}"/>
              </c:ext>
            </c:extLst>
          </c:dPt>
          <c:dPt>
            <c:idx val="2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ADC5-4B4A-B008-CF9C9293C8C4}"/>
              </c:ext>
            </c:extLst>
          </c:dPt>
          <c:dLbls>
            <c:delete val="1"/>
          </c:dLbls>
          <c:cat>
            <c:strRef>
              <c:f>'AGG TABLE'!$B$57:$B$72</c:f>
              <c:strCache>
                <c:ptCount val="16"/>
                <c:pt idx="0">
                  <c:v>Single-Family Residential</c:v>
                </c:pt>
                <c:pt idx="1">
                  <c:v>Attached Residential</c:v>
                </c:pt>
                <c:pt idx="2">
                  <c:v>Multi-family Residential</c:v>
                </c:pt>
                <c:pt idx="3">
                  <c:v>Commercial</c:v>
                </c:pt>
                <c:pt idx="4">
                  <c:v>Industrial</c:v>
                </c:pt>
                <c:pt idx="5">
                  <c:v>Vacant Private</c:v>
                </c:pt>
                <c:pt idx="6">
                  <c:v>Total change</c:v>
                </c:pt>
                <c:pt idx="7">
                  <c:v>Regional Centers</c:v>
                </c:pt>
                <c:pt idx="8">
                  <c:v>Corridor Mixed-Use</c:v>
                </c:pt>
                <c:pt idx="9">
                  <c:v>TOD Mixed-Use Node (Mixed Use Center)</c:v>
                </c:pt>
                <c:pt idx="10">
                  <c:v>Neighborhood Center (Neighborhood Mixed Use)</c:v>
                </c:pt>
                <c:pt idx="11">
                  <c:v>Mixed Residential</c:v>
                </c:pt>
                <c:pt idx="12">
                  <c:v>Traditional Neighborhood</c:v>
                </c:pt>
                <c:pt idx="13">
                  <c:v>Subdivision Retrofit</c:v>
                </c:pt>
                <c:pt idx="14">
                  <c:v>New Subdivision</c:v>
                </c:pt>
                <c:pt idx="15">
                  <c:v>Rural Preservation</c:v>
                </c:pt>
              </c:strCache>
            </c:strRef>
          </c:cat>
          <c:val>
            <c:numRef>
              <c:f>'AGG TABLE'!$Z$5:$Z$26</c:f>
              <c:numCache>
                <c:formatCode>General</c:formatCode>
                <c:ptCount val="22"/>
                <c:pt idx="0">
                  <c:v>2131.5098808756438</c:v>
                </c:pt>
                <c:pt idx="1">
                  <c:v>266.70780482248296</c:v>
                </c:pt>
                <c:pt idx="2">
                  <c:v>69.262048733320057</c:v>
                </c:pt>
                <c:pt idx="3">
                  <c:v>344.5638723569769</c:v>
                </c:pt>
                <c:pt idx="4">
                  <c:v>0</c:v>
                </c:pt>
                <c:pt idx="5">
                  <c:v>57.783136854175261</c:v>
                </c:pt>
                <c:pt idx="6">
                  <c:v>480.15193491997462</c:v>
                </c:pt>
                <c:pt idx="7">
                  <c:v>112.18473057240226</c:v>
                </c:pt>
                <c:pt idx="8">
                  <c:v>213.67716957684394</c:v>
                </c:pt>
                <c:pt idx="9">
                  <c:v>3.3604265039806762</c:v>
                </c:pt>
                <c:pt idx="10">
                  <c:v>128.44635764785795</c:v>
                </c:pt>
                <c:pt idx="11">
                  <c:v>0</c:v>
                </c:pt>
                <c:pt idx="12">
                  <c:v>22.483250618889748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ADC5-4B4A-B008-CF9C9293C8C4}"/>
            </c:ext>
          </c:extLst>
        </c:ser>
        <c:ser>
          <c:idx val="1"/>
          <c:order val="1"/>
          <c:tx>
            <c:strRef>
              <c:f>'AGG TABLE'!$AA$4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ADC5-4B4A-B008-CF9C9293C8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ADC5-4B4A-B008-CF9C9293C8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ADC5-4B4A-B008-CF9C9293C8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ADC5-4B4A-B008-CF9C9293C8C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ADC5-4B4A-B008-CF9C9293C8C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8-ADC5-4B4A-B008-CF9C9293C8C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A-ADC5-4B4A-B008-CF9C9293C8C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C-ADC5-4B4A-B008-CF9C9293C8C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E-ADC5-4B4A-B008-CF9C9293C8C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0-ADC5-4B4A-B008-CF9C9293C8C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2-ADC5-4B4A-B008-CF9C9293C8C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4-ADC5-4B4A-B008-CF9C9293C8C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6-ADC5-4B4A-B008-CF9C9293C8C4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8-ADC5-4B4A-B008-CF9C9293C8C4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A-ADC5-4B4A-B008-CF9C9293C8C4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ADC5-4B4A-B008-CF9C9293C8C4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E-ADC5-4B4A-B008-CF9C9293C8C4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0-ADC5-4B4A-B008-CF9C9293C8C4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2-ADC5-4B4A-B008-CF9C9293C8C4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4-ADC5-4B4A-B008-CF9C9293C8C4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6-ADC5-4B4A-B008-CF9C9293C8C4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8-ADC5-4B4A-B008-CF9C9293C8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'AGG TABLE'!$B$57:$B$72</c:f>
              <c:strCache>
                <c:ptCount val="16"/>
                <c:pt idx="0">
                  <c:v>Single-Family Residential</c:v>
                </c:pt>
                <c:pt idx="1">
                  <c:v>Attached Residential</c:v>
                </c:pt>
                <c:pt idx="2">
                  <c:v>Multi-family Residential</c:v>
                </c:pt>
                <c:pt idx="3">
                  <c:v>Commercial</c:v>
                </c:pt>
                <c:pt idx="4">
                  <c:v>Industrial</c:v>
                </c:pt>
                <c:pt idx="5">
                  <c:v>Vacant Private</c:v>
                </c:pt>
                <c:pt idx="6">
                  <c:v>Total change</c:v>
                </c:pt>
                <c:pt idx="7">
                  <c:v>Regional Centers</c:v>
                </c:pt>
                <c:pt idx="8">
                  <c:v>Corridor Mixed-Use</c:v>
                </c:pt>
                <c:pt idx="9">
                  <c:v>TOD Mixed-Use Node (Mixed Use Center)</c:v>
                </c:pt>
                <c:pt idx="10">
                  <c:v>Neighborhood Center (Neighborhood Mixed Use)</c:v>
                </c:pt>
                <c:pt idx="11">
                  <c:v>Mixed Residential</c:v>
                </c:pt>
                <c:pt idx="12">
                  <c:v>Traditional Neighborhood</c:v>
                </c:pt>
                <c:pt idx="13">
                  <c:v>Subdivision Retrofit</c:v>
                </c:pt>
                <c:pt idx="14">
                  <c:v>New Subdivision</c:v>
                </c:pt>
                <c:pt idx="15">
                  <c:v>Rural Preservation</c:v>
                </c:pt>
              </c:strCache>
            </c:strRef>
          </c:cat>
          <c:val>
            <c:numRef>
              <c:f>'AGG TABLE'!$AA$5:$AA$26</c:f>
              <c:numCache>
                <c:formatCode>General</c:formatCode>
                <c:ptCount val="22"/>
              </c:numCache>
            </c:numRef>
          </c:val>
          <c:extLst>
            <c:ext xmlns:c16="http://schemas.microsoft.com/office/drawing/2014/chart" uri="{C3380CC4-5D6E-409C-BE32-E72D297353CC}">
              <c16:uniqueId val="{00000059-ADC5-4B4A-B008-CF9C9293C8C4}"/>
            </c:ext>
          </c:extLst>
        </c:ser>
        <c:ser>
          <c:idx val="2"/>
          <c:order val="2"/>
          <c:tx>
            <c:strRef>
              <c:f>'AGG TABLE'!$N$56</c:f>
              <c:strCache>
                <c:ptCount val="1"/>
                <c:pt idx="0">
                  <c:v>future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ADC5-4B4A-B008-CF9C9293C8C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ADC5-4B4A-B008-CF9C9293C8C4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ADC5-4B4A-B008-CF9C9293C8C4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1-ADC5-4B4A-B008-CF9C9293C8C4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ADC5-4B4A-B008-CF9C9293C8C4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ADC5-4B4A-B008-CF9C9293C8C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7-ADC5-4B4A-B008-CF9C9293C8C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ADC5-4B4A-B008-CF9C9293C8C4}"/>
              </c:ext>
            </c:extLst>
          </c:dPt>
          <c:dPt>
            <c:idx val="8"/>
            <c:bubble3D val="0"/>
            <c:spPr>
              <a:solidFill>
                <a:srgbClr val="DF4F4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ADC5-4B4A-B008-CF9C9293C8C4}"/>
              </c:ext>
            </c:extLst>
          </c:dPt>
          <c:dPt>
            <c:idx val="9"/>
            <c:bubble3D val="0"/>
            <c:spPr>
              <a:solidFill>
                <a:srgbClr val="990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D-ADC5-4B4A-B008-CF9C9293C8C4}"/>
              </c:ext>
            </c:extLst>
          </c:dPt>
          <c:dPt>
            <c:idx val="10"/>
            <c:bubble3D val="0"/>
            <c:spPr>
              <a:solidFill>
                <a:srgbClr val="FFABA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ADC5-4B4A-B008-CF9C9293C8C4}"/>
              </c:ext>
            </c:extLst>
          </c:dPt>
          <c:dPt>
            <c:idx val="11"/>
            <c:bubble3D val="0"/>
            <c:spPr>
              <a:solidFill>
                <a:srgbClr val="734C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1-ADC5-4B4A-B008-CF9C9293C8C4}"/>
              </c:ext>
            </c:extLst>
          </c:dPt>
          <c:dPt>
            <c:idx val="12"/>
            <c:bubble3D val="0"/>
            <c:spPr>
              <a:solidFill>
                <a:srgbClr val="A8700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3-ADC5-4B4A-B008-CF9C9293C8C4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5-ADC5-4B4A-B008-CF9C9293C8C4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7-ADC5-4B4A-B008-CF9C9293C8C4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9-ADC5-4B4A-B008-CF9C9293C8C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ADC5-4B4A-B008-CF9C9293C8C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ADC5-4B4A-B008-CF9C9293C8C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ADC5-4B4A-B008-CF9C9293C8C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ADC5-4B4A-B008-CF9C9293C8C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ADC5-4B4A-B008-CF9C9293C8C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ADC5-4B4A-B008-CF9C9293C8C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ADC5-4B4A-B008-CF9C9293C8C4}"/>
                </c:ext>
              </c:extLst>
            </c:dLbl>
            <c:dLbl>
              <c:idx val="8"/>
              <c:layout>
                <c:manualLayout>
                  <c:x val="0.10343535697414931"/>
                  <c:y val="-1.3943357033380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ADC5-4B4A-B008-CF9C9293C8C4}"/>
                </c:ext>
              </c:extLst>
            </c:dLbl>
            <c:dLbl>
              <c:idx val="9"/>
              <c:layout>
                <c:manualLayout>
                  <c:x val="8.6547951753880026E-2"/>
                  <c:y val="-1.3943357033380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ADC5-4B4A-B008-CF9C9293C8C4}"/>
                </c:ext>
              </c:extLst>
            </c:dLbl>
            <c:dLbl>
              <c:idx val="10"/>
              <c:layout>
                <c:manualLayout>
                  <c:x val="9.4991654364014674E-2"/>
                  <c:y val="3.48583925834502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ADC5-4B4A-B008-CF9C9293C8C4}"/>
                </c:ext>
              </c:extLst>
            </c:dLbl>
            <c:dLbl>
              <c:idx val="11"/>
              <c:layout>
                <c:manualLayout>
                  <c:x val="9.7102580016548326E-2"/>
                  <c:y val="4.5315910358487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ADC5-4B4A-B008-CF9C9293C8C4}"/>
                </c:ext>
              </c:extLst>
            </c:dLbl>
            <c:dLbl>
              <c:idx val="12"/>
              <c:layout>
                <c:manualLayout>
                  <c:x val="0.10765720827921647"/>
                  <c:y val="5.5773428133522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ADC5-4B4A-B008-CF9C9293C8C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ADC5-4B4A-B008-CF9C9293C8C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ADC5-4B4A-B008-CF9C9293C8C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ADC5-4B4A-B008-CF9C9293C8C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'AGG TABLE'!$B$57:$B$72</c:f>
              <c:strCache>
                <c:ptCount val="16"/>
                <c:pt idx="0">
                  <c:v>Single-Family Residential</c:v>
                </c:pt>
                <c:pt idx="1">
                  <c:v>Attached Residential</c:v>
                </c:pt>
                <c:pt idx="2">
                  <c:v>Multi-family Residential</c:v>
                </c:pt>
                <c:pt idx="3">
                  <c:v>Commercial</c:v>
                </c:pt>
                <c:pt idx="4">
                  <c:v>Industrial</c:v>
                </c:pt>
                <c:pt idx="5">
                  <c:v>Vacant Private</c:v>
                </c:pt>
                <c:pt idx="6">
                  <c:v>Total change</c:v>
                </c:pt>
                <c:pt idx="7">
                  <c:v>Regional Centers</c:v>
                </c:pt>
                <c:pt idx="8">
                  <c:v>Corridor Mixed-Use</c:v>
                </c:pt>
                <c:pt idx="9">
                  <c:v>TOD Mixed-Use Node (Mixed Use Center)</c:v>
                </c:pt>
                <c:pt idx="10">
                  <c:v>Neighborhood Center (Neighborhood Mixed Use)</c:v>
                </c:pt>
                <c:pt idx="11">
                  <c:v>Mixed Residential</c:v>
                </c:pt>
                <c:pt idx="12">
                  <c:v>Traditional Neighborhood</c:v>
                </c:pt>
                <c:pt idx="13">
                  <c:v>Subdivision Retrofit</c:v>
                </c:pt>
                <c:pt idx="14">
                  <c:v>New Subdivision</c:v>
                </c:pt>
                <c:pt idx="15">
                  <c:v>Rural Preservation</c:v>
                </c:pt>
              </c:strCache>
            </c:strRef>
          </c:cat>
          <c:val>
            <c:numRef>
              <c:f>'AGG TABLE'!$N$57:$N$72</c:f>
              <c:numCache>
                <c:formatCode>#,##0.0</c:formatCode>
                <c:ptCount val="16"/>
                <c:pt idx="0">
                  <c:v>1656.3270227010057</c:v>
                </c:pt>
                <c:pt idx="1">
                  <c:v>110.70306512470205</c:v>
                </c:pt>
                <c:pt idx="2">
                  <c:v>249.62984268520043</c:v>
                </c:pt>
                <c:pt idx="3">
                  <c:v>232.80431631838917</c:v>
                </c:pt>
                <c:pt idx="4">
                  <c:v>84.165290820615709</c:v>
                </c:pt>
                <c:pt idx="5">
                  <c:v>86.868813946969837</c:v>
                </c:pt>
                <c:pt idx="7">
                  <c:v>0</c:v>
                </c:pt>
                <c:pt idx="8">
                  <c:v>86.418688734723489</c:v>
                </c:pt>
                <c:pt idx="9">
                  <c:v>156.79844776390033</c:v>
                </c:pt>
                <c:pt idx="10">
                  <c:v>20.869239146108516</c:v>
                </c:pt>
                <c:pt idx="11">
                  <c:v>41.633134032928233</c:v>
                </c:pt>
                <c:pt idx="12">
                  <c:v>87.084298515668323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A-ADC5-4B4A-B008-CF9C9293C8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16"/>
        <c:holeSize val="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7765042527578792"/>
          <c:y val="0.21225390647257575"/>
          <c:w val="0.40860892388451442"/>
          <c:h val="0.65181403814849082"/>
        </c:manualLayout>
      </c:layout>
      <c:doughnutChart>
        <c:varyColors val="1"/>
        <c:ser>
          <c:idx val="0"/>
          <c:order val="0"/>
          <c:tx>
            <c:strRef>
              <c:f>'AGG TABLE'!$M$56</c:f>
              <c:strCache>
                <c:ptCount val="1"/>
                <c:pt idx="0">
                  <c:v>existing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FF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F5-4D60-92EE-AED63D85D152}"/>
              </c:ext>
            </c:extLst>
          </c:dPt>
          <c:dPt>
            <c:idx val="1"/>
            <c:bubble3D val="0"/>
            <c:spPr>
              <a:solidFill>
                <a:srgbClr val="FAEC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F5-4D60-92EE-AED63D85D152}"/>
              </c:ext>
            </c:extLst>
          </c:dPt>
          <c:dPt>
            <c:idx val="2"/>
            <c:bubble3D val="0"/>
            <c:spPr>
              <a:solidFill>
                <a:srgbClr val="FFF8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F5-4D60-92EE-AED63D85D152}"/>
              </c:ext>
            </c:extLst>
          </c:dPt>
          <c:dPt>
            <c:idx val="3"/>
            <c:bubble3D val="0"/>
            <c:spPr>
              <a:solidFill>
                <a:srgbClr val="EFD1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FF5-4D60-92EE-AED63D85D152}"/>
              </c:ext>
            </c:extLst>
          </c:dPt>
          <c:dPt>
            <c:idx val="4"/>
            <c:bubble3D val="0"/>
            <c:spPr>
              <a:solidFill>
                <a:srgbClr val="E3E6F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FF5-4D60-92EE-AED63D85D152}"/>
              </c:ext>
            </c:extLst>
          </c:dPt>
          <c:dPt>
            <c:idx val="5"/>
            <c:bubble3D val="0"/>
            <c:spPr>
              <a:solidFill>
                <a:srgbClr val="F1F1F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F5-4D60-92EE-AED63D85D152}"/>
              </c:ext>
            </c:extLst>
          </c:dPt>
          <c:dPt>
            <c:idx val="6"/>
            <c:bubble3D val="0"/>
            <c:spPr>
              <a:pattFill prst="dkDnDiag">
                <a:fgClr>
                  <a:srgbClr val="878789">
                    <a:lumMod val="50000"/>
                  </a:srgbClr>
                </a:fgClr>
                <a:bgClr>
                  <a:sysClr val="window" lastClr="FFFFFF"/>
                </a:bgClr>
              </a:pattFill>
              <a:ln w="6350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FF5-4D60-92EE-AED63D85D15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FF5-4D60-92EE-AED63D85D15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FF5-4D60-92EE-AED63D85D15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FF5-4D60-92EE-AED63D85D15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FF5-4D60-92EE-AED63D85D15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FF5-4D60-92EE-AED63D85D15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9FF5-4D60-92EE-AED63D85D15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9FF5-4D60-92EE-AED63D85D15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9FF5-4D60-92EE-AED63D85D152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9FF5-4D60-92EE-AED63D85D152}"/>
              </c:ext>
            </c:extLst>
          </c:dPt>
          <c:cat>
            <c:strRef>
              <c:f>'AGG TABLE'!$B$57:$B$72</c:f>
              <c:strCache>
                <c:ptCount val="16"/>
                <c:pt idx="0">
                  <c:v>Single-Family Residential</c:v>
                </c:pt>
                <c:pt idx="1">
                  <c:v>Attached Residential</c:v>
                </c:pt>
                <c:pt idx="2">
                  <c:v>Multi-family Residential</c:v>
                </c:pt>
                <c:pt idx="3">
                  <c:v>Commercial</c:v>
                </c:pt>
                <c:pt idx="4">
                  <c:v>Industrial</c:v>
                </c:pt>
                <c:pt idx="5">
                  <c:v>Vacant Private</c:v>
                </c:pt>
                <c:pt idx="6">
                  <c:v>Total change</c:v>
                </c:pt>
                <c:pt idx="7">
                  <c:v>Regional Centers</c:v>
                </c:pt>
                <c:pt idx="8">
                  <c:v>Corridor Mixed-Use</c:v>
                </c:pt>
                <c:pt idx="9">
                  <c:v>TOD Mixed-Use Node (Mixed Use Center)</c:v>
                </c:pt>
                <c:pt idx="10">
                  <c:v>Neighborhood Center (Neighborhood Mixed Use)</c:v>
                </c:pt>
                <c:pt idx="11">
                  <c:v>Mixed Residential</c:v>
                </c:pt>
                <c:pt idx="12">
                  <c:v>Traditional Neighborhood</c:v>
                </c:pt>
                <c:pt idx="13">
                  <c:v>Subdivision Retrofit</c:v>
                </c:pt>
                <c:pt idx="14">
                  <c:v>New Subdivision</c:v>
                </c:pt>
                <c:pt idx="15">
                  <c:v>Rural Preservation</c:v>
                </c:pt>
              </c:strCache>
            </c:strRef>
          </c:cat>
          <c:val>
            <c:numRef>
              <c:f>'AGG TABLE'!$M$57:$M$72</c:f>
              <c:numCache>
                <c:formatCode>#,##0.0</c:formatCode>
                <c:ptCount val="16"/>
                <c:pt idx="0">
                  <c:v>1656.3270227010057</c:v>
                </c:pt>
                <c:pt idx="1">
                  <c:v>110.70306512470205</c:v>
                </c:pt>
                <c:pt idx="2">
                  <c:v>249.62984268520043</c:v>
                </c:pt>
                <c:pt idx="3">
                  <c:v>232.80431631838917</c:v>
                </c:pt>
                <c:pt idx="4">
                  <c:v>84.165290820615709</c:v>
                </c:pt>
                <c:pt idx="5">
                  <c:v>86.868813946969837</c:v>
                </c:pt>
                <c:pt idx="6">
                  <c:v>392.80380819332885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FF5-4D60-92EE-AED63D85D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6"/>
        <c:holeSize val="69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EA320C-2B05-4419-ACE0-2B86893B8498}" type="datetimeFigureOut">
              <a:rPr lang="en-US" smtClean="0"/>
              <a:t>3/16/2021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66DCD6-38FE-4077-B9E8-C72B8CA0B1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30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851C6DBA-C8C2-46FE-B005-74AF6DE9A2F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4521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***Note for Silverstone- we’re not changing underlying plan</a:t>
            </a:r>
            <a:r>
              <a:rPr lang="en-US" baseline="0" dirty="0" smtClean="0"/>
              <a:t> categories for an area like Silverstone or area / MPC.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7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39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33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2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47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49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77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16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54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41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Staff/department head listening sessions (August)</a:t>
            </a:r>
          </a:p>
          <a:p>
            <a:r>
              <a:rPr lang="en-US" dirty="0"/>
              <a:t>Agency listening sessions (December)</a:t>
            </a:r>
          </a:p>
          <a:p>
            <a:r>
              <a:rPr lang="en-US" dirty="0"/>
              <a:t>Citizens Advisory Committee (monthly)</a:t>
            </a:r>
          </a:p>
          <a:p>
            <a:r>
              <a:rPr lang="en-US" dirty="0"/>
              <a:t>Public visioning sessions (March/April)</a:t>
            </a:r>
          </a:p>
          <a:p>
            <a:pPr lvl="1"/>
            <a:r>
              <a:rPr lang="en-US" dirty="0"/>
              <a:t>Open houses</a:t>
            </a:r>
          </a:p>
          <a:p>
            <a:pPr lvl="1"/>
            <a:r>
              <a:rPr lang="en-US" dirty="0"/>
              <a:t>Presentations</a:t>
            </a:r>
          </a:p>
          <a:p>
            <a:pPr lvl="1"/>
            <a:r>
              <a:rPr lang="en-US" dirty="0"/>
              <a:t>Online feedback</a:t>
            </a:r>
          </a:p>
          <a:p>
            <a:pPr lvl="1"/>
            <a:r>
              <a:rPr lang="en-US" dirty="0"/>
              <a:t>Survey (results pending)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59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03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Natural Features</a:t>
            </a:r>
          </a:p>
          <a:p>
            <a:pPr lvl="1"/>
            <a:r>
              <a:rPr lang="en-US" dirty="0" smtClean="0"/>
              <a:t>No net loss of species and landforms</a:t>
            </a:r>
          </a:p>
          <a:p>
            <a:pPr lvl="1"/>
            <a:r>
              <a:rPr lang="en-US" dirty="0" smtClean="0"/>
              <a:t>Use of SNPLMA</a:t>
            </a:r>
          </a:p>
          <a:p>
            <a:r>
              <a:rPr lang="en-US" dirty="0" smtClean="0"/>
              <a:t>Urban Forestry</a:t>
            </a:r>
          </a:p>
          <a:p>
            <a:pPr lvl="1"/>
            <a:r>
              <a:rPr lang="en-US" dirty="0" smtClean="0"/>
              <a:t>100,000 native and adaptive trees that increase the canopy</a:t>
            </a:r>
          </a:p>
          <a:p>
            <a:r>
              <a:rPr lang="en-US" dirty="0" smtClean="0"/>
              <a:t>Parks and Connectivity</a:t>
            </a:r>
          </a:p>
          <a:p>
            <a:pPr lvl="1"/>
            <a:r>
              <a:rPr lang="en-US" dirty="0" smtClean="0"/>
              <a:t>Increase park acreage to 7 acres / 1,000 residents</a:t>
            </a:r>
          </a:p>
          <a:p>
            <a:pPr lvl="1"/>
            <a:r>
              <a:rPr lang="en-US" dirty="0" smtClean="0"/>
              <a:t> &gt; 85% dwelling units within walk of park and trail</a:t>
            </a:r>
          </a:p>
          <a:p>
            <a:r>
              <a:rPr lang="en-US" dirty="0" smtClean="0"/>
              <a:t>Food and Urban Agriculture</a:t>
            </a:r>
          </a:p>
          <a:p>
            <a:pPr lvl="1"/>
            <a:r>
              <a:rPr lang="en-US" dirty="0" smtClean="0"/>
              <a:t>No food deserts and reduce food swamps by increasing healthy food access</a:t>
            </a:r>
          </a:p>
          <a:p>
            <a:pPr lvl="1"/>
            <a:r>
              <a:rPr lang="en-US" dirty="0" smtClean="0"/>
              <a:t>Ensure supply chain security and redundancy  </a:t>
            </a:r>
          </a:p>
          <a:p>
            <a:pPr lvl="1"/>
            <a:r>
              <a:rPr lang="en-US" dirty="0" smtClean="0"/>
              <a:t>Provide accessibility to community gardens and increase allowable agricultural uses</a:t>
            </a:r>
          </a:p>
          <a:p>
            <a:r>
              <a:rPr lang="en-US" dirty="0" smtClean="0"/>
              <a:t>Environmental Justice</a:t>
            </a:r>
          </a:p>
          <a:p>
            <a:pPr lvl="1"/>
            <a:r>
              <a:rPr lang="en-US" dirty="0" smtClean="0"/>
              <a:t>AQI of 100 or better</a:t>
            </a:r>
          </a:p>
          <a:p>
            <a:pPr lvl="1"/>
            <a:r>
              <a:rPr lang="en-US" dirty="0" smtClean="0"/>
              <a:t>No brownfields within the City</a:t>
            </a:r>
          </a:p>
          <a:p>
            <a:pPr lvl="1"/>
            <a:r>
              <a:rPr lang="en-US" dirty="0" smtClean="0"/>
              <a:t>Reduce exposure and risk to low-income and minority communities</a:t>
            </a:r>
          </a:p>
          <a:p>
            <a:pPr lvl="1"/>
            <a:r>
              <a:rPr lang="en-US" dirty="0" smtClean="0"/>
              <a:t>Improve </a:t>
            </a:r>
            <a:r>
              <a:rPr lang="en-US" dirty="0" err="1" smtClean="0"/>
              <a:t>stormwater</a:t>
            </a:r>
            <a:r>
              <a:rPr lang="en-US" dirty="0" smtClean="0"/>
              <a:t> pollution prevention efforts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94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91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05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26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102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60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05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4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issues aren’t under direct city control</a:t>
            </a:r>
          </a:p>
          <a:p>
            <a:endParaRPr lang="en-US" dirty="0"/>
          </a:p>
          <a:p>
            <a:r>
              <a:rPr lang="en-US" dirty="0"/>
              <a:t>How to address “yes, education isn’t directly in our control, but the vitality of our community is directly tied to education”</a:t>
            </a:r>
          </a:p>
          <a:p>
            <a:r>
              <a:rPr lang="en-US" dirty="0"/>
              <a:t>Youth department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quality of life: guiding principles are the undergirding of the whole plan to respond to these issues</a:t>
            </a:r>
          </a:p>
          <a:p>
            <a:endParaRPr lang="en-US" dirty="0"/>
          </a:p>
          <a:p>
            <a:r>
              <a:rPr lang="en-US" dirty="0"/>
              <a:t>Land use can’t solve everything, but…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00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39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Prioritize transit corridors – present and future</a:t>
            </a:r>
          </a:p>
          <a:p>
            <a:pPr lvl="1"/>
            <a:r>
              <a:rPr lang="en-US" dirty="0" smtClean="0"/>
              <a:t>Mixed-Use Nodes</a:t>
            </a:r>
          </a:p>
          <a:p>
            <a:pPr lvl="1"/>
            <a:r>
              <a:rPr lang="en-US" dirty="0" smtClean="0"/>
              <a:t>Corridor Connectors</a:t>
            </a:r>
          </a:p>
          <a:p>
            <a:r>
              <a:rPr lang="en-US" dirty="0" smtClean="0"/>
              <a:t>Future Neighborhood area plans will provide recommendations for grey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73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6DCD6-38FE-4077-B9E8-C72B8CA0B18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5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/>
              <a:t>Bold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/>
              <a:t>Innovative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/>
              <a:t>Iconic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/>
              <a:t>Working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/>
              <a:t>Smart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/>
              <a:t>Accessible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/>
              <a:t>Collaborative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6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0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EB32C-FD9D-4D10-8048-BA28C0CE77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67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EB32C-FD9D-4D10-8048-BA28C0CE77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1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EB32C-FD9D-4D10-8048-BA28C0CE77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3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&amp;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293AE2-9361-43B7-84E2-E5431CF85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9"/>
          <a:stretch/>
        </p:blipFill>
        <p:spPr>
          <a:xfrm>
            <a:off x="1" y="-4"/>
            <a:ext cx="1219199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20E3D4-F47D-4D31-B6D2-9B9BA7D88510}"/>
              </a:ext>
            </a:extLst>
          </p:cNvPr>
          <p:cNvSpPr/>
          <p:nvPr userDrawn="1"/>
        </p:nvSpPr>
        <p:spPr>
          <a:xfrm>
            <a:off x="1" y="-4"/>
            <a:ext cx="12191998" cy="685800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3B64E-C681-4C5E-B523-8171B72A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90500"/>
            <a:ext cx="11811000" cy="32385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16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2C83F-B4B3-45B8-B1C6-38B9CDA08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3619502"/>
            <a:ext cx="11811000" cy="2666998"/>
          </a:xfrm>
        </p:spPr>
        <p:txBody>
          <a:bodyPr>
            <a:noAutofit/>
          </a:bodyPr>
          <a:lstStyle>
            <a:lvl1pPr marL="0" indent="0" algn="ctr">
              <a:buNone/>
              <a:defRPr sz="2917" cap="all" spc="83" baseline="0">
                <a:solidFill>
                  <a:schemeClr val="bg1"/>
                </a:solidFill>
                <a:latin typeface="Kapra Neue Medium" panose="00000700000000000000" pitchFamily="50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F6457-BD9F-4BFB-8E4D-6BB89A1D4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46" y="6530968"/>
            <a:ext cx="1405754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3334B-E6A9-41F9-85FD-FBDBBD9712D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878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" y="190501"/>
            <a:ext cx="11811000" cy="4577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33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648210"/>
            <a:ext cx="11811000" cy="685291"/>
          </a:xfrm>
        </p:spPr>
        <p:txBody>
          <a:bodyPr tIns="9144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67" kern="1200" cap="all" spc="83" baseline="0" dirty="0">
                <a:solidFill>
                  <a:schemeClr val="bg1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D03F6-5401-4199-BB17-BA233E90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0750" y="6400275"/>
            <a:ext cx="4000500" cy="4577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Las Vegas 2050 Master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8D0F2-5BE7-417F-A6B4-6B13DBAB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0500" y="6400271"/>
            <a:ext cx="1809750" cy="45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fld id="{E042FF23-F0E3-41F4-BFAE-F9AF4C6BB6FC}" type="slidenum">
              <a:rPr lang="en-US" smtClean="0"/>
              <a:pPr/>
              <a:t>‹#›</a:t>
            </a:fld>
            <a:r>
              <a:rPr lang="en-US" dirty="0"/>
              <a:t> smithgroup.com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368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BLacksm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3334B-E6A9-41F9-85FD-FBDBBD9712D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DA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" y="190501"/>
            <a:ext cx="11811000" cy="457709"/>
          </a:xfrm>
          <a:prstGeom prst="rect">
            <a:avLst/>
          </a:prstGeom>
        </p:spPr>
        <p:txBody>
          <a:bodyPr/>
          <a:lstStyle>
            <a:lvl1pPr>
              <a:defRPr sz="3333" cap="all" baseline="0">
                <a:solidFill>
                  <a:srgbClr val="434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648210"/>
            <a:ext cx="11811000" cy="685291"/>
          </a:xfrm>
        </p:spPr>
        <p:txBody>
          <a:bodyPr tIns="91440">
            <a:norm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67" kern="1200" cap="all" spc="83" baseline="0" dirty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78497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35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lor Image/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38BE8-6F89-4E30-9061-B81A9FDEBE0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3B64E-C681-4C5E-B523-8171B72A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90500"/>
            <a:ext cx="11811000" cy="32385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16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2C83F-B4B3-45B8-B1C6-38B9CDA08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3619502"/>
            <a:ext cx="11811000" cy="2666998"/>
          </a:xfrm>
        </p:spPr>
        <p:txBody>
          <a:bodyPr>
            <a:noAutofit/>
          </a:bodyPr>
          <a:lstStyle>
            <a:lvl1pPr marL="0" indent="0" algn="ctr">
              <a:buNone/>
              <a:defRPr sz="2917" cap="all" spc="83" baseline="0">
                <a:solidFill>
                  <a:schemeClr val="bg1"/>
                </a:solidFill>
                <a:latin typeface="Kapra Neue Medium" panose="00000700000000000000" pitchFamily="50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A1FD34-A20B-48C3-BB2C-A72829AF0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46" y="6530968"/>
            <a:ext cx="1405754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5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lor Image/Blacksm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B64E-C681-4C5E-B523-8171B72A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90500"/>
            <a:ext cx="11811000" cy="32385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16" cap="all" baseline="0">
                <a:solidFill>
                  <a:srgbClr val="434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2C83F-B4B3-45B8-B1C6-38B9CDA08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3619502"/>
            <a:ext cx="11811000" cy="2666998"/>
          </a:xfrm>
        </p:spPr>
        <p:txBody>
          <a:bodyPr>
            <a:noAutofit/>
          </a:bodyPr>
          <a:lstStyle>
            <a:lvl1pPr marL="0" indent="0" algn="ctr">
              <a:buNone/>
              <a:defRPr sz="2917" cap="all" spc="83" baseline="0">
                <a:solidFill>
                  <a:srgbClr val="434142"/>
                </a:solidFill>
                <a:latin typeface="Kapra Neue Medium" panose="00000700000000000000" pitchFamily="50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CDD35-5964-411E-8EF0-B34F6B864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46" y="6530968"/>
            <a:ext cx="1405754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3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" y="190501"/>
            <a:ext cx="11811000" cy="4577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33" cap="all" baseline="0">
                <a:solidFill>
                  <a:srgbClr val="434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96BFFC-ACFD-4B6E-B411-233F01AE47F6}"/>
              </a:ext>
            </a:extLst>
          </p:cNvPr>
          <p:cNvCxnSpPr/>
          <p:nvPr userDrawn="1"/>
        </p:nvCxnSpPr>
        <p:spPr>
          <a:xfrm>
            <a:off x="190500" y="6400276"/>
            <a:ext cx="118110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1781181-90DF-451D-B2B1-D098FEBA573E}"/>
              </a:ext>
            </a:extLst>
          </p:cNvPr>
          <p:cNvSpPr/>
          <p:nvPr userDrawn="1"/>
        </p:nvSpPr>
        <p:spPr>
          <a:xfrm>
            <a:off x="190499" y="6400276"/>
            <a:ext cx="1601429" cy="8899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648210"/>
            <a:ext cx="11811000" cy="685291"/>
          </a:xfrm>
        </p:spPr>
        <p:txBody>
          <a:bodyPr tIns="9144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67" kern="1200" cap="all" spc="83" baseline="0" dirty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30E7432-BB1F-43BD-91FB-9BE27A48E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r>
              <a:rPr lang="en-US" dirty="0"/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98568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" y="190501"/>
            <a:ext cx="11811000" cy="4577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33" cap="all" baseline="0">
                <a:solidFill>
                  <a:srgbClr val="43414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500" y="1714500"/>
            <a:ext cx="3810000" cy="457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477" indent="-285739">
              <a:lnSpc>
                <a:spcPct val="100000"/>
              </a:lnSpc>
              <a:buFont typeface="Karla" pitchFamily="2" charset="0"/>
              <a:buChar char="—"/>
              <a:defRPr sz="21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16" indent="-285739">
              <a:lnSpc>
                <a:spcPct val="100000"/>
              </a:lnSpc>
              <a:buFont typeface="Wingdings" panose="05000000000000000000" pitchFamily="2" charset="2"/>
              <a:buChar char="§"/>
              <a:defRPr sz="1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47708" indent="-190492">
              <a:lnSpc>
                <a:spcPct val="100000"/>
              </a:lnSpc>
              <a:buFont typeface="Karla" pitchFamily="2" charset="0"/>
              <a:buChar char="—"/>
              <a:defRPr sz="1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38200" indent="-190492">
              <a:lnSpc>
                <a:spcPct val="100000"/>
              </a:lnSpc>
              <a:buFont typeface="Wingdings" panose="05000000000000000000" pitchFamily="2" charset="2"/>
              <a:buChar char="§"/>
              <a:defRPr sz="1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levelaer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648210"/>
            <a:ext cx="11811000" cy="685291"/>
          </a:xfrm>
        </p:spPr>
        <p:txBody>
          <a:bodyPr tIns="9144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67" kern="1200" cap="all" spc="83" baseline="0" dirty="0">
                <a:solidFill>
                  <a:srgbClr val="43414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44EF0D-3573-4CAD-822B-E402B4ED3133}"/>
              </a:ext>
            </a:extLst>
          </p:cNvPr>
          <p:cNvCxnSpPr/>
          <p:nvPr userDrawn="1"/>
        </p:nvCxnSpPr>
        <p:spPr>
          <a:xfrm>
            <a:off x="190500" y="6400276"/>
            <a:ext cx="118110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7EE2078-063B-472B-8101-B6B9F424FDF0}"/>
              </a:ext>
            </a:extLst>
          </p:cNvPr>
          <p:cNvSpPr/>
          <p:nvPr userDrawn="1"/>
        </p:nvSpPr>
        <p:spPr>
          <a:xfrm>
            <a:off x="190499" y="6400276"/>
            <a:ext cx="1601429" cy="8899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E30EE91-7D7B-42EB-ADB6-4D17754C3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r>
              <a:rPr lang="en-US" dirty="0"/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290718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" y="190501"/>
            <a:ext cx="11811000" cy="4577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33" cap="all" baseline="0">
                <a:solidFill>
                  <a:srgbClr val="434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714500"/>
            <a:ext cx="3810000" cy="457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67">
                <a:solidFill>
                  <a:schemeClr val="tx1"/>
                </a:solidFill>
              </a:defRPr>
            </a:lvl1pPr>
            <a:lvl2pPr marL="571477" indent="-285739">
              <a:lnSpc>
                <a:spcPct val="100000"/>
              </a:lnSpc>
              <a:buFont typeface="Karla" pitchFamily="2" charset="0"/>
              <a:buChar char="—"/>
              <a:defRPr sz="2167">
                <a:solidFill>
                  <a:schemeClr val="tx1"/>
                </a:solidFill>
              </a:defRPr>
            </a:lvl2pPr>
            <a:lvl3pPr marL="857216" indent="-285739">
              <a:lnSpc>
                <a:spcPct val="100000"/>
              </a:lnSpc>
              <a:buFont typeface="Wingdings" panose="05000000000000000000" pitchFamily="2" charset="2"/>
              <a:buChar char="§"/>
              <a:defRPr sz="1667">
                <a:solidFill>
                  <a:schemeClr val="tx1"/>
                </a:solidFill>
              </a:defRPr>
            </a:lvl3pPr>
            <a:lvl4pPr marL="1047708" indent="-190492">
              <a:lnSpc>
                <a:spcPct val="100000"/>
              </a:lnSpc>
              <a:buFont typeface="Karla" pitchFamily="2" charset="0"/>
              <a:buChar char="—"/>
              <a:defRPr sz="1667">
                <a:solidFill>
                  <a:schemeClr val="tx1"/>
                </a:solidFill>
              </a:defRPr>
            </a:lvl4pPr>
            <a:lvl5pPr marL="1238200" indent="-190492">
              <a:lnSpc>
                <a:spcPct val="100000"/>
              </a:lnSpc>
              <a:buFont typeface="Wingdings" panose="05000000000000000000" pitchFamily="2" charset="2"/>
              <a:buChar char="§"/>
              <a:defRPr sz="16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648210"/>
            <a:ext cx="11811000" cy="685291"/>
          </a:xfrm>
        </p:spPr>
        <p:txBody>
          <a:bodyPr tIns="9144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67" kern="1200" cap="all" spc="83" baseline="0" dirty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CAA9E-E441-4C1B-9653-459C4C854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1000" y="1714500"/>
            <a:ext cx="3810000" cy="4572000"/>
          </a:xfrm>
        </p:spPr>
        <p:txBody>
          <a:bodyPr>
            <a:noAutofit/>
          </a:bodyPr>
          <a:lstStyle>
            <a:lvl1pPr indent="-285739" algn="l" defTabSz="914363" rtl="0" eaLnBrk="1" latinLnBrk="0" hangingPunct="1">
              <a:lnSpc>
                <a:spcPct val="100000"/>
              </a:lnSpc>
              <a:defRPr lang="en-US" sz="21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buFont typeface="Karla" pitchFamily="2" charset="0"/>
              <a:buChar char="—"/>
              <a:defRPr lang="en-US" sz="21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2pPr>
            <a:lvl3pPr algn="l" defTabSz="914363" rtl="0" eaLnBrk="1" latinLnBrk="0" hangingPunct="1">
              <a:lnSpc>
                <a:spcPct val="100000"/>
              </a:lnSpc>
              <a:spcBef>
                <a:spcPts val="500"/>
              </a:spcBef>
              <a:defRPr lang="en-US" sz="16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lang="en-US" sz="16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4pPr>
            <a:lvl5pPr algn="l" defTabSz="914363" rtl="0" eaLnBrk="1" latinLnBrk="0" hangingPunct="1">
              <a:lnSpc>
                <a:spcPct val="100000"/>
              </a:lnSpc>
              <a:spcBef>
                <a:spcPts val="500"/>
              </a:spcBef>
              <a:defRPr lang="en-US" sz="1667" kern="1200" dirty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24C41-5413-4F1F-ACC8-2345B0180A2A}"/>
              </a:ext>
            </a:extLst>
          </p:cNvPr>
          <p:cNvCxnSpPr/>
          <p:nvPr userDrawn="1"/>
        </p:nvCxnSpPr>
        <p:spPr>
          <a:xfrm>
            <a:off x="190500" y="6400276"/>
            <a:ext cx="118110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24D2684-70EB-48AD-810D-0B6F50363527}"/>
              </a:ext>
            </a:extLst>
          </p:cNvPr>
          <p:cNvSpPr/>
          <p:nvPr userDrawn="1"/>
        </p:nvSpPr>
        <p:spPr>
          <a:xfrm>
            <a:off x="190499" y="6400276"/>
            <a:ext cx="1601429" cy="8899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8D62D50-A1B1-49C4-821C-3D9DAA79F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r>
              <a:rPr lang="en-US" dirty="0"/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409767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" y="190501"/>
            <a:ext cx="11811000" cy="4577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33" cap="all" baseline="0">
                <a:solidFill>
                  <a:srgbClr val="434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714500"/>
            <a:ext cx="3810000" cy="457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67">
                <a:solidFill>
                  <a:schemeClr val="tx1"/>
                </a:solidFill>
              </a:defRPr>
            </a:lvl1pPr>
            <a:lvl2pPr marL="571477" indent="-285739">
              <a:lnSpc>
                <a:spcPct val="100000"/>
              </a:lnSpc>
              <a:buFont typeface="Karla" pitchFamily="2" charset="0"/>
              <a:buChar char="—"/>
              <a:defRPr sz="2167">
                <a:solidFill>
                  <a:schemeClr val="tx1"/>
                </a:solidFill>
              </a:defRPr>
            </a:lvl2pPr>
            <a:lvl3pPr marL="857216" indent="-285739">
              <a:lnSpc>
                <a:spcPct val="100000"/>
              </a:lnSpc>
              <a:buFont typeface="Wingdings" panose="05000000000000000000" pitchFamily="2" charset="2"/>
              <a:buChar char="§"/>
              <a:defRPr sz="1667">
                <a:solidFill>
                  <a:schemeClr val="tx1"/>
                </a:solidFill>
              </a:defRPr>
            </a:lvl3pPr>
            <a:lvl4pPr marL="1047708" indent="-190492">
              <a:lnSpc>
                <a:spcPct val="100000"/>
              </a:lnSpc>
              <a:buFont typeface="Karla" pitchFamily="2" charset="0"/>
              <a:buChar char="—"/>
              <a:defRPr sz="1667">
                <a:solidFill>
                  <a:schemeClr val="tx1"/>
                </a:solidFill>
              </a:defRPr>
            </a:lvl4pPr>
            <a:lvl5pPr marL="1238200" indent="-190492">
              <a:lnSpc>
                <a:spcPct val="100000"/>
              </a:lnSpc>
              <a:buFont typeface="Wingdings" panose="05000000000000000000" pitchFamily="2" charset="2"/>
              <a:buChar char="§"/>
              <a:defRPr sz="16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648210"/>
            <a:ext cx="11811000" cy="685291"/>
          </a:xfrm>
        </p:spPr>
        <p:txBody>
          <a:bodyPr tIns="9144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67" kern="1200" cap="all" spc="83" baseline="0" dirty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9EBD9C-7389-4F06-AB94-7F399E6D8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0" y="1714500"/>
            <a:ext cx="3810000" cy="4554803"/>
          </a:xfrm>
        </p:spPr>
        <p:txBody>
          <a:bodyPr>
            <a:noAutofit/>
          </a:bodyPr>
          <a:lstStyle>
            <a:lvl1pPr indent="-285739" algn="l" defTabSz="914363" rtl="0" eaLnBrk="1" latinLnBrk="0" hangingPunct="1">
              <a:lnSpc>
                <a:spcPct val="100000"/>
              </a:lnSpc>
              <a:defRPr lang="en-US" sz="21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buFont typeface="Karla" pitchFamily="2" charset="0"/>
              <a:buChar char="—"/>
              <a:defRPr lang="en-US" sz="21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2pPr>
            <a:lvl3pPr algn="l" defTabSz="914363" rtl="0" eaLnBrk="1" latinLnBrk="0" hangingPunct="1">
              <a:lnSpc>
                <a:spcPct val="100000"/>
              </a:lnSpc>
              <a:spcBef>
                <a:spcPts val="500"/>
              </a:spcBef>
              <a:defRPr lang="en-US" sz="16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lang="en-US" sz="16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4pPr>
            <a:lvl5pPr algn="l" defTabSz="914363" rtl="0" eaLnBrk="1" latinLnBrk="0" hangingPunct="1">
              <a:lnSpc>
                <a:spcPct val="100000"/>
              </a:lnSpc>
              <a:spcBef>
                <a:spcPts val="500"/>
              </a:spcBef>
              <a:defRPr lang="en-US" sz="1667" kern="1200" dirty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D2CC19-0726-4E81-9273-A03856AA6D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91500" y="1714500"/>
            <a:ext cx="3810000" cy="4572000"/>
          </a:xfrm>
        </p:spPr>
        <p:txBody>
          <a:bodyPr>
            <a:noAutofit/>
          </a:bodyPr>
          <a:lstStyle>
            <a:lvl1pPr indent="-285739" algn="l" defTabSz="914363" rtl="0" eaLnBrk="1" latinLnBrk="0" hangingPunct="1">
              <a:lnSpc>
                <a:spcPct val="100000"/>
              </a:lnSpc>
              <a:defRPr lang="en-US" sz="21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buFont typeface="Karla" pitchFamily="2" charset="0"/>
              <a:buChar char="—"/>
              <a:defRPr lang="en-US" sz="21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2pPr>
            <a:lvl3pPr algn="l" defTabSz="914363" rtl="0" eaLnBrk="1" latinLnBrk="0" hangingPunct="1">
              <a:lnSpc>
                <a:spcPct val="100000"/>
              </a:lnSpc>
              <a:spcBef>
                <a:spcPts val="500"/>
              </a:spcBef>
              <a:defRPr lang="en-US" sz="16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lang="en-US" sz="16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4pPr>
            <a:lvl5pPr algn="l" defTabSz="914363" rtl="0" eaLnBrk="1" latinLnBrk="0" hangingPunct="1">
              <a:lnSpc>
                <a:spcPct val="100000"/>
              </a:lnSpc>
              <a:spcBef>
                <a:spcPts val="500"/>
              </a:spcBef>
              <a:defRPr lang="en-US" sz="1667" kern="1200" dirty="0" smtClean="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9FBC43-9729-4203-A6F8-5D4FC5E2690F}"/>
              </a:ext>
            </a:extLst>
          </p:cNvPr>
          <p:cNvCxnSpPr/>
          <p:nvPr userDrawn="1"/>
        </p:nvCxnSpPr>
        <p:spPr>
          <a:xfrm>
            <a:off x="190500" y="6400276"/>
            <a:ext cx="118110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31E3419-1B8B-41FF-821B-917CB43FC3B2}"/>
              </a:ext>
            </a:extLst>
          </p:cNvPr>
          <p:cNvSpPr/>
          <p:nvPr userDrawn="1"/>
        </p:nvSpPr>
        <p:spPr>
          <a:xfrm>
            <a:off x="190499" y="6400276"/>
            <a:ext cx="1601429" cy="8899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3E82DAC-9CDF-4502-9DEE-38355B611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r>
              <a:rPr lang="en-US" dirty="0"/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301560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049732E6-3815-477B-824A-3C7875E8C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86EA7-355A-4EFC-9814-608C350F88FA}"/>
              </a:ext>
            </a:extLst>
          </p:cNvPr>
          <p:cNvSpPr/>
          <p:nvPr userDrawn="1"/>
        </p:nvSpPr>
        <p:spPr>
          <a:xfrm>
            <a:off x="0" y="750627"/>
            <a:ext cx="6000750" cy="572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BE8580-C967-4663-9310-6902AE1C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1066042"/>
            <a:ext cx="3568700" cy="469900"/>
          </a:xfrm>
        </p:spPr>
        <p:txBody>
          <a:bodyPr anchor="t">
            <a:noAutofit/>
          </a:bodyPr>
          <a:lstStyle/>
          <a:p>
            <a:pPr algn="l"/>
            <a:r>
              <a:rPr lang="en-US" sz="3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68BBAF-7CBF-41A6-A036-6C249D4CB996}"/>
              </a:ext>
            </a:extLst>
          </p:cNvPr>
          <p:cNvCxnSpPr/>
          <p:nvPr userDrawn="1"/>
        </p:nvCxnSpPr>
        <p:spPr>
          <a:xfrm>
            <a:off x="228600" y="1535942"/>
            <a:ext cx="4610100" cy="0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8B0E804-72AA-4600-B1D7-E1973C255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1850761"/>
            <a:ext cx="4414573" cy="3940968"/>
          </a:xfrm>
        </p:spPr>
        <p:txBody>
          <a:bodyPr/>
          <a:lstStyle>
            <a:lvl1pPr marL="0" indent="0">
              <a:buNone/>
              <a:defRPr lang="en-US" sz="2333" kern="1200" spc="42" dirty="0" smtClean="0">
                <a:solidFill>
                  <a:schemeClr val="tx2"/>
                </a:solidFill>
                <a:latin typeface="Karla" pitchFamily="2" charset="0"/>
                <a:ea typeface="Karla" pitchFamily="2" charset="0"/>
                <a:cs typeface="+mn-cs"/>
              </a:defRPr>
            </a:lvl1pPr>
          </a:lstStyle>
          <a:p>
            <a:pPr marL="0" indent="0">
              <a:buNone/>
            </a:pPr>
            <a:r>
              <a:rPr lang="en-US" sz="3333" spc="42" dirty="0">
                <a:solidFill>
                  <a:srgbClr val="000000"/>
                </a:solidFill>
                <a:latin typeface="Kapra Neue Medium" panose="00000700000000000000" pitchFamily="50" charset="0"/>
                <a:ea typeface="+mn-ea"/>
              </a:rPr>
              <a:t>01  </a:t>
            </a:r>
            <a:r>
              <a:rPr lang="en-US" sz="2667" spc="42" dirty="0"/>
              <a:t>Introduction</a:t>
            </a:r>
          </a:p>
          <a:p>
            <a:pPr marL="0" indent="0">
              <a:buNone/>
            </a:pPr>
            <a:r>
              <a:rPr lang="en-US" sz="3333" spc="42" dirty="0">
                <a:solidFill>
                  <a:srgbClr val="000000"/>
                </a:solidFill>
                <a:latin typeface="Kapra Neue Medium" panose="00000700000000000000" pitchFamily="50" charset="0"/>
                <a:ea typeface="+mn-ea"/>
              </a:rPr>
              <a:t>02  </a:t>
            </a:r>
            <a:r>
              <a:rPr lang="en-US" sz="2667" spc="42" dirty="0"/>
              <a:t>XXX</a:t>
            </a:r>
          </a:p>
          <a:p>
            <a:pPr marL="0" indent="0">
              <a:buNone/>
            </a:pPr>
            <a:r>
              <a:rPr lang="en-US" sz="3333" spc="42" dirty="0">
                <a:latin typeface="Kapra Neue Medium" panose="00000700000000000000" pitchFamily="50" charset="0"/>
              </a:rPr>
              <a:t>03 </a:t>
            </a:r>
            <a:r>
              <a:rPr lang="en-US" sz="3333" spc="42" dirty="0"/>
              <a:t> </a:t>
            </a:r>
            <a:r>
              <a:rPr lang="en-US" sz="2667" spc="42" dirty="0"/>
              <a:t>XXX</a:t>
            </a:r>
          </a:p>
          <a:p>
            <a:pPr marL="0" indent="0">
              <a:buNone/>
            </a:pPr>
            <a:r>
              <a:rPr lang="en-US" sz="2333" spc="42" dirty="0"/>
              <a:t>	XXX</a:t>
            </a:r>
          </a:p>
          <a:p>
            <a:pPr marL="0" indent="0">
              <a:buNone/>
            </a:pPr>
            <a:r>
              <a:rPr lang="en-US" sz="2333" spc="42" dirty="0"/>
              <a:t>	XXX</a:t>
            </a:r>
          </a:p>
          <a:p>
            <a:pPr marL="0" indent="0">
              <a:buNone/>
            </a:pPr>
            <a:r>
              <a:rPr lang="en-US" sz="3333" spc="42" dirty="0">
                <a:solidFill>
                  <a:srgbClr val="000000"/>
                </a:solidFill>
                <a:latin typeface="Kapra Neue Medium" panose="00000700000000000000" pitchFamily="50" charset="0"/>
                <a:ea typeface="+mn-ea"/>
              </a:rPr>
              <a:t>04 </a:t>
            </a:r>
            <a:r>
              <a:rPr lang="en-US" sz="2667" spc="42" dirty="0"/>
              <a:t>XX</a:t>
            </a:r>
          </a:p>
          <a:p>
            <a:pPr marL="0" indent="0">
              <a:buNone/>
            </a:pPr>
            <a:r>
              <a:rPr lang="en-US" sz="3333" spc="42" dirty="0">
                <a:solidFill>
                  <a:srgbClr val="000000"/>
                </a:solidFill>
                <a:latin typeface="Kapra Neue Medium" panose="00000700000000000000" pitchFamily="50" charset="0"/>
                <a:ea typeface="+mn-ea"/>
              </a:rPr>
              <a:t>05 </a:t>
            </a:r>
            <a:r>
              <a:rPr lang="en-US" sz="2667" spc="42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03096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EC2072-56DE-472B-ABFC-B8F1F1D58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2578100"/>
            <a:ext cx="4064000" cy="495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Master title style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ED0F1B-0526-4CAC-BD97-97C36A7CC44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355600" y="3429645"/>
            <a:ext cx="3898900" cy="2667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Subsection 1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Subsection 2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Subsection 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DBEAB0-78AD-420D-8BD8-80AAB860010C}"/>
              </a:ext>
            </a:extLst>
          </p:cNvPr>
          <p:cNvCxnSpPr>
            <a:cxnSpLocks/>
          </p:cNvCxnSpPr>
          <p:nvPr userDrawn="1"/>
        </p:nvCxnSpPr>
        <p:spPr>
          <a:xfrm>
            <a:off x="355600" y="3116580"/>
            <a:ext cx="4187463" cy="0"/>
          </a:xfrm>
          <a:prstGeom prst="line">
            <a:avLst/>
          </a:prstGeom>
          <a:ln w="12700"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C1B8667-BA36-4754-A66F-C10C85C21DE8}"/>
              </a:ext>
            </a:extLst>
          </p:cNvPr>
          <p:cNvSpPr/>
          <p:nvPr userDrawn="1"/>
        </p:nvSpPr>
        <p:spPr>
          <a:xfrm>
            <a:off x="355600" y="3116580"/>
            <a:ext cx="3222625" cy="91440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6248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714500"/>
            <a:ext cx="11811000" cy="40560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Karla" pitchFamily="2" charset="0"/>
              </a:defRPr>
            </a:lvl1pPr>
          </a:lstStyle>
          <a:p>
            <a:r>
              <a:rPr lang="en-US" dirty="0"/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40985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3333" kern="1200" spc="83" baseline="0">
          <a:solidFill>
            <a:srgbClr val="43414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85739" indent="-285739" algn="l" defTabSz="914363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500" kern="1200">
          <a:solidFill>
            <a:schemeClr val="tx1"/>
          </a:solidFill>
          <a:latin typeface="Arial" panose="020B0604020202020204" pitchFamily="34" charset="0"/>
          <a:ea typeface="Karla" pitchFamily="2" charset="0"/>
          <a:cs typeface="Arial" panose="020B0604020202020204" pitchFamily="34" charset="0"/>
        </a:defRPr>
      </a:lvl1pPr>
      <a:lvl2pPr marL="571477" indent="-285739" algn="l" defTabSz="914363" rtl="0" eaLnBrk="1" latinLnBrk="0" hangingPunct="1">
        <a:lnSpc>
          <a:spcPct val="90000"/>
        </a:lnSpc>
        <a:spcBef>
          <a:spcPts val="500"/>
        </a:spcBef>
        <a:buFont typeface="Karla" pitchFamily="2" charset="0"/>
        <a:buChar char="—"/>
        <a:defRPr sz="2083" kern="1200">
          <a:solidFill>
            <a:schemeClr val="tx1"/>
          </a:solidFill>
          <a:latin typeface="Arial" panose="020B0604020202020204" pitchFamily="34" charset="0"/>
          <a:ea typeface="Karla" pitchFamily="2" charset="0"/>
          <a:cs typeface="Arial" panose="020B0604020202020204" pitchFamily="34" charset="0"/>
        </a:defRPr>
      </a:lvl2pPr>
      <a:lvl3pPr marL="857216" indent="-285739" algn="l" defTabSz="91436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67" kern="1200">
          <a:solidFill>
            <a:schemeClr val="tx1"/>
          </a:solidFill>
          <a:latin typeface="Arial" panose="020B0604020202020204" pitchFamily="34" charset="0"/>
          <a:ea typeface="Karla" pitchFamily="2" charset="0"/>
          <a:cs typeface="Arial" panose="020B0604020202020204" pitchFamily="34" charset="0"/>
        </a:defRPr>
      </a:lvl3pPr>
      <a:lvl4pPr marL="1047708" indent="-190492" algn="l" defTabSz="914363" rtl="0" eaLnBrk="1" latinLnBrk="0" hangingPunct="1">
        <a:lnSpc>
          <a:spcPct val="90000"/>
        </a:lnSpc>
        <a:spcBef>
          <a:spcPts val="500"/>
        </a:spcBef>
        <a:buFont typeface="Karla" pitchFamily="2" charset="0"/>
        <a:buChar char="—"/>
        <a:defRPr sz="1333" kern="1200">
          <a:solidFill>
            <a:schemeClr val="tx1"/>
          </a:solidFill>
          <a:latin typeface="Arial" panose="020B0604020202020204" pitchFamily="34" charset="0"/>
          <a:ea typeface="Karla" pitchFamily="2" charset="0"/>
          <a:cs typeface="Arial" panose="020B0604020202020204" pitchFamily="34" charset="0"/>
        </a:defRPr>
      </a:lvl4pPr>
      <a:lvl5pPr marL="1238200" indent="-190492" algn="l" defTabSz="91436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167" kern="1200">
          <a:solidFill>
            <a:schemeClr val="tx1"/>
          </a:solidFill>
          <a:latin typeface="Arial" panose="020B0604020202020204" pitchFamily="34" charset="0"/>
          <a:ea typeface="Karla" pitchFamily="2" charset="0"/>
          <a:cs typeface="Arial" panose="020B0604020202020204" pitchFamily="34" charset="0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pos="9072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orient="horz" pos="5040">
          <p15:clr>
            <a:srgbClr val="F26B43"/>
          </p15:clr>
        </p15:guide>
        <p15:guide id="6" orient="horz" pos="4838">
          <p15:clr>
            <a:srgbClr val="F26B43"/>
          </p15:clr>
        </p15:guide>
        <p15:guide id="7" pos="1512">
          <p15:clr>
            <a:srgbClr val="F26B43"/>
          </p15:clr>
        </p15:guide>
        <p15:guide id="8" pos="1656">
          <p15:clr>
            <a:srgbClr val="F26B43"/>
          </p15:clr>
        </p15:guide>
        <p15:guide id="9" pos="3024">
          <p15:clr>
            <a:srgbClr val="F26B43"/>
          </p15:clr>
        </p15:guide>
        <p15:guide id="10" pos="3168">
          <p15:clr>
            <a:srgbClr val="F26B43"/>
          </p15:clr>
        </p15:guide>
        <p15:guide id="11" pos="4536">
          <p15:clr>
            <a:srgbClr val="F26B43"/>
          </p15:clr>
        </p15:guide>
        <p15:guide id="12" pos="4680">
          <p15:clr>
            <a:srgbClr val="F26B43"/>
          </p15:clr>
        </p15:guide>
        <p15:guide id="13" pos="6048">
          <p15:clr>
            <a:srgbClr val="F26B43"/>
          </p15:clr>
        </p15:guide>
        <p15:guide id="14" pos="6192">
          <p15:clr>
            <a:srgbClr val="F26B43"/>
          </p15:clr>
        </p15:guide>
        <p15:guide id="15" pos="7560">
          <p15:clr>
            <a:srgbClr val="F26B43"/>
          </p15:clr>
        </p15:guide>
        <p15:guide id="16" pos="7704">
          <p15:clr>
            <a:srgbClr val="F26B43"/>
          </p15:clr>
        </p15:guide>
        <p15:guide id="17" orient="horz" pos="144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4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ocialmedia@lasvegasnevada.gov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chart" Target="../charts/chart2.xm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chart" Target="../charts/chart3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terplan.vegas/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imaginelvparks.com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socialmedia@lasvegasnevada.gov" TargetMode="Externa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432" cy="915557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13ACCCA-F663-4588-99EB-D33611FF8032}"/>
              </a:ext>
            </a:extLst>
          </p:cNvPr>
          <p:cNvSpPr txBox="1">
            <a:spLocks/>
          </p:cNvSpPr>
          <p:nvPr/>
        </p:nvSpPr>
        <p:spPr>
          <a:xfrm>
            <a:off x="2124311" y="0"/>
            <a:ext cx="7077564" cy="140533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spc="100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 algn="l" defTabSz="914363"/>
            <a:r>
              <a:rPr lang="en-US" sz="4500" spc="8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2050 Master Plan</a:t>
            </a:r>
            <a:endParaRPr lang="en-US" sz="4500" spc="8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26C4E44-7CE6-4FB1-8175-FB834DF8D8A9}"/>
              </a:ext>
            </a:extLst>
          </p:cNvPr>
          <p:cNvSpPr txBox="1">
            <a:spLocks/>
          </p:cNvSpPr>
          <p:nvPr/>
        </p:nvSpPr>
        <p:spPr>
          <a:xfrm>
            <a:off x="725714" y="1574571"/>
            <a:ext cx="11182350" cy="24667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3500" kern="1200" cap="all" spc="100" baseline="0">
                <a:solidFill>
                  <a:srgbClr val="434142"/>
                </a:solidFill>
                <a:latin typeface="Kapra Neue Medium" panose="00000700000000000000" pitchFamily="50" charset="0"/>
                <a:ea typeface="Karla" pitchFamily="2" charset="0"/>
                <a:cs typeface="+mn-cs"/>
              </a:defRPr>
            </a:lvl1pPr>
            <a:lvl2pPr marL="685800" indent="-34290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Karla" pitchFamily="2" charset="0"/>
              <a:buChar char="—"/>
              <a:defRPr sz="2500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2pPr>
            <a:lvl3pPr marL="1028700" indent="-34290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3pPr>
            <a:lvl4pPr marL="1257300" indent="-22860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Karla" pitchFamily="2" charset="0"/>
              <a:buChar char="—"/>
              <a:defRPr sz="1600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4pPr>
            <a:lvl5pPr marL="1485900" indent="-22860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63">
              <a:spcBef>
                <a:spcPts val="1000"/>
              </a:spcBef>
            </a:pPr>
            <a:endParaRPr lang="en-US" sz="2917" spc="8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3ACCCA-F663-4588-99EB-D33611FF8032}"/>
              </a:ext>
            </a:extLst>
          </p:cNvPr>
          <p:cNvSpPr txBox="1">
            <a:spLocks/>
          </p:cNvSpPr>
          <p:nvPr/>
        </p:nvSpPr>
        <p:spPr>
          <a:xfrm>
            <a:off x="737289" y="1558648"/>
            <a:ext cx="9531398" cy="140533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spc="100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 algn="l" defTabSz="914363"/>
            <a:r>
              <a:rPr lang="en-US" sz="2400" b="1" spc="8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Neighborhood meetings</a:t>
            </a:r>
          </a:p>
          <a:p>
            <a:pPr algn="l" defTabSz="914363"/>
            <a:r>
              <a:rPr lang="en-US" sz="2400" b="1" spc="8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March 16, 20</a:t>
            </a:r>
            <a:r>
              <a:rPr lang="en-US" sz="2400" b="1" spc="83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&amp; </a:t>
            </a:r>
            <a:r>
              <a:rPr lang="en-US" sz="2400" b="1" spc="8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22, 2021</a:t>
            </a:r>
          </a:p>
          <a:p>
            <a:pPr algn="l" defTabSz="914363"/>
            <a:r>
              <a:rPr lang="en-US" sz="2400" b="1" spc="8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21-0029-gpa1</a:t>
            </a:r>
            <a:endParaRPr lang="en-US" sz="2400" b="1" spc="8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2" y="388644"/>
            <a:ext cx="1443161" cy="14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499" y="134146"/>
            <a:ext cx="11811000" cy="457709"/>
          </a:xfrm>
        </p:spPr>
        <p:txBody>
          <a:bodyPr/>
          <a:lstStyle/>
          <a:p>
            <a:r>
              <a:rPr lang="en-US" dirty="0" smtClean="0"/>
              <a:t>1959 general master plan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78" y="1102021"/>
            <a:ext cx="9548635" cy="394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96555" y="5212992"/>
            <a:ext cx="10241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“The Planning Commission believes it has developed a plan which is truly comprehensive and touches every important physical and economic phase of the community development.”</a:t>
            </a:r>
          </a:p>
          <a:p>
            <a:r>
              <a:rPr lang="en-US" i="1" dirty="0"/>
              <a:t>	</a:t>
            </a:r>
            <a:r>
              <a:rPr lang="en-US" i="1" dirty="0" smtClean="0"/>
              <a:t>- Planning Director Franklin J Bills – Letter to Mayor </a:t>
            </a:r>
            <a:r>
              <a:rPr lang="en-US" i="1" dirty="0" err="1" smtClean="0"/>
              <a:t>Gragson</a:t>
            </a:r>
            <a:r>
              <a:rPr lang="en-US" i="1" dirty="0"/>
              <a:t> </a:t>
            </a:r>
            <a:r>
              <a:rPr lang="en-US" i="1" dirty="0" smtClean="0"/>
              <a:t>and Board of City Commissioners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vegas</a:t>
            </a:r>
            <a:r>
              <a:rPr lang="en-US" dirty="0" smtClean="0"/>
              <a:t> master plan 2020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6551677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2000-2013: City of Las Vegas Master Plan 2020 was adopted by the Planning Commission, as well as subsequent master plan updates.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00" y="1438272"/>
            <a:ext cx="3752093" cy="414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3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planning efforts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9" y="812489"/>
            <a:ext cx="4119503" cy="527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13" y="894216"/>
            <a:ext cx="4157662" cy="51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a new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714500"/>
            <a:ext cx="6129278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06" y="1939904"/>
            <a:ext cx="4718304" cy="31455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 txBox="1">
            <a:spLocks/>
          </p:cNvSpPr>
          <p:nvPr/>
        </p:nvSpPr>
        <p:spPr>
          <a:xfrm>
            <a:off x="190499" y="1238247"/>
            <a:ext cx="6551677" cy="4572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85739" indent="-285739" algn="l" defTabSz="91436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2pPr>
            <a:lvl3pPr marL="857216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4pPr>
            <a:lvl5pPr marL="1238200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2017: The Planning Commission determined that the goals, objectives, and policies of the City of Las Vegas Master Plan 2020 were largely met.</a:t>
            </a:r>
          </a:p>
          <a:p>
            <a:pPr lvl="1"/>
            <a:r>
              <a:rPr lang="en-US" dirty="0" smtClean="0"/>
              <a:t>Population growth: 485,000 to 650,000</a:t>
            </a:r>
          </a:p>
          <a:p>
            <a:pPr lvl="1"/>
            <a:r>
              <a:rPr lang="en-US" dirty="0"/>
              <a:t>Economic challenges from Great Recession</a:t>
            </a:r>
          </a:p>
          <a:p>
            <a:pPr lvl="1"/>
            <a:r>
              <a:rPr lang="en-US" dirty="0" smtClean="0"/>
              <a:t>Demographic, socio-economic, and land use change</a:t>
            </a:r>
          </a:p>
          <a:p>
            <a:pPr lvl="1"/>
            <a:r>
              <a:rPr lang="en-US" dirty="0" smtClean="0"/>
              <a:t>Need for new infrastructure and services</a:t>
            </a:r>
          </a:p>
          <a:p>
            <a:r>
              <a:rPr lang="en-US" dirty="0"/>
              <a:t>City Council directs city staff to develop a new master plan. </a:t>
            </a:r>
            <a:r>
              <a:rPr lang="en-US" sz="1600" dirty="0"/>
              <a:t>(R-32-2017</a:t>
            </a:r>
            <a:r>
              <a:rPr lang="en-US" sz="1600" dirty="0" smtClean="0"/>
              <a:t>)</a:t>
            </a:r>
            <a:endParaRPr lang="en-US" dirty="0"/>
          </a:p>
          <a:p>
            <a:r>
              <a:rPr lang="en-US" dirty="0" smtClean="0"/>
              <a:t>2018</a:t>
            </a:r>
            <a:r>
              <a:rPr lang="en-US" dirty="0"/>
              <a:t>: </a:t>
            </a:r>
            <a:r>
              <a:rPr lang="en-US" dirty="0" err="1"/>
              <a:t>SmithGroup</a:t>
            </a:r>
            <a:r>
              <a:rPr lang="en-US" dirty="0"/>
              <a:t> team to assist City staff with a public outreach campaign and plan development </a:t>
            </a:r>
            <a:r>
              <a:rPr lang="en-US" dirty="0" smtClean="0"/>
              <a:t>activities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684D7BD2-0724-4096-A2DC-5520565F6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A28BB2-988A-44D6-AFEF-21AF4A5DB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693"/>
          <a:stretch/>
        </p:blipFill>
        <p:spPr>
          <a:xfrm rot="5400000">
            <a:off x="8617505" y="45014"/>
            <a:ext cx="2780793" cy="3987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2B6FF9-B7C6-4DF0-AAFE-71A38DB15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r="17482"/>
          <a:stretch/>
        </p:blipFill>
        <p:spPr>
          <a:xfrm>
            <a:off x="4643063" y="4253655"/>
            <a:ext cx="3256337" cy="2055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E6EF70-891B-4118-A67A-7A1DEF4D5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13933"/>
          <a:stretch/>
        </p:blipFill>
        <p:spPr>
          <a:xfrm rot="5400000">
            <a:off x="4715595" y="956076"/>
            <a:ext cx="3491671" cy="28759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FAF1F5-2B2A-4DFB-9522-2F03C3050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8" b="441"/>
          <a:stretch/>
        </p:blipFill>
        <p:spPr>
          <a:xfrm>
            <a:off x="190500" y="4253655"/>
            <a:ext cx="4337649" cy="2055256"/>
          </a:xfrm>
          <a:prstGeom prst="rect">
            <a:avLst/>
          </a:prstGeom>
        </p:spPr>
      </p:pic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C511A74D-7301-453C-BF31-763CA07633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31029" r="13464"/>
          <a:stretch/>
        </p:blipFill>
        <p:spPr>
          <a:xfrm>
            <a:off x="8014312" y="3528117"/>
            <a:ext cx="3987185" cy="278079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BFC79B-A803-462F-8C99-93AD91309676}"/>
              </a:ext>
            </a:extLst>
          </p:cNvPr>
          <p:cNvSpPr txBox="1">
            <a:spLocks/>
          </p:cNvSpPr>
          <p:nvPr/>
        </p:nvSpPr>
        <p:spPr>
          <a:xfrm>
            <a:off x="190500" y="190500"/>
            <a:ext cx="11811000" cy="45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kern="1200" cap="all" spc="83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 Black" panose="020B0A04020102020204" pitchFamily="34" charset="0"/>
              </a:rPr>
              <a:t>Community outreach and input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ACB2B47-B341-4DCB-9AAC-3519A359CE49}"/>
              </a:ext>
            </a:extLst>
          </p:cNvPr>
          <p:cNvSpPr txBox="1">
            <a:spLocks/>
          </p:cNvSpPr>
          <p:nvPr/>
        </p:nvSpPr>
        <p:spPr>
          <a:xfrm>
            <a:off x="190500" y="906803"/>
            <a:ext cx="4718049" cy="2879908"/>
          </a:xfrm>
          <a:prstGeom prst="rect">
            <a:avLst/>
          </a:prstGeom>
        </p:spPr>
        <p:txBody>
          <a:bodyPr vert="horz" lIns="0" tIns="91440" rIns="0" bIns="0" rtlCol="0">
            <a:no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 lang="en-US" sz="1667" kern="1200" cap="all" spc="83" baseline="0" dirty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  <a:lvl2pPr marL="571477" indent="-285739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Karla" pitchFamily="2" charset="0"/>
              <a:buChar char="—"/>
              <a:defRPr sz="2083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2pPr>
            <a:lvl3pPr marL="857216" indent="-285739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3pPr>
            <a:lvl4pPr marL="1047708" indent="-190492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Karla" pitchFamily="2" charset="0"/>
              <a:buChar char="—"/>
              <a:defRPr sz="1333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4pPr>
            <a:lvl5pPr marL="1238200" indent="-190492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167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33" dirty="0" smtClean="0">
                <a:latin typeface="Arial Black" panose="020B0A04020102020204" pitchFamily="34" charset="0"/>
              </a:rPr>
              <a:t>6,000 </a:t>
            </a:r>
            <a:r>
              <a:rPr lang="en-US" sz="3333" dirty="0">
                <a:latin typeface="Arial Black" panose="020B0A04020102020204" pitchFamily="34" charset="0"/>
              </a:rPr>
              <a:t>people reached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3,400 individual input responses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1,700 surveys, equally distributed across all wards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68 community events in all wards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28 stakeholder meetings in all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wards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Citizen’s Advisory Committee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8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5510C-7207-44DB-BEAC-30C0A26C0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0" r="7229" b="4429"/>
          <a:stretch/>
        </p:blipFill>
        <p:spPr>
          <a:xfrm>
            <a:off x="8096250" y="3571150"/>
            <a:ext cx="3810000" cy="276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A0662-EA01-458A-ACD6-461843342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82" r="8828" b="5416"/>
          <a:stretch/>
        </p:blipFill>
        <p:spPr>
          <a:xfrm>
            <a:off x="4095750" y="632575"/>
            <a:ext cx="3810000" cy="27914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30CF08-5FF7-4EAF-A3A1-FED5241C4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1171" r="3216" b="1"/>
          <a:stretch/>
        </p:blipFill>
        <p:spPr>
          <a:xfrm>
            <a:off x="4095749" y="3582802"/>
            <a:ext cx="3810001" cy="27345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97C35D-3B8E-431D-A1B8-00F4FF5AF0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5" b="5822"/>
          <a:stretch/>
        </p:blipFill>
        <p:spPr>
          <a:xfrm>
            <a:off x="8096250" y="635494"/>
            <a:ext cx="3810000" cy="279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98C087-97B5-4896-BAA3-689AEA82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we heard: </a:t>
            </a:r>
            <a:r>
              <a:rPr lang="en-US" dirty="0"/>
              <a:t>top challenges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E806E6D-E24B-42F1-9B3B-3C44292EC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8" t="22248"/>
          <a:stretch/>
        </p:blipFill>
        <p:spPr>
          <a:xfrm>
            <a:off x="171675" y="632575"/>
            <a:ext cx="3810000" cy="2857500"/>
          </a:xfr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6D9037B3-92A2-43B1-8325-2F02A2DBA186}"/>
              </a:ext>
            </a:extLst>
          </p:cNvPr>
          <p:cNvSpPr txBox="1">
            <a:spLocks/>
          </p:cNvSpPr>
          <p:nvPr/>
        </p:nvSpPr>
        <p:spPr>
          <a:xfrm>
            <a:off x="285749" y="2972534"/>
            <a:ext cx="3454837" cy="45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kern="1200" cap="all" spc="83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education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102AC016-2514-4A08-86AE-98416F1335E7}"/>
              </a:ext>
            </a:extLst>
          </p:cNvPr>
          <p:cNvSpPr txBox="1">
            <a:spLocks/>
          </p:cNvSpPr>
          <p:nvPr/>
        </p:nvSpPr>
        <p:spPr>
          <a:xfrm>
            <a:off x="4263970" y="764693"/>
            <a:ext cx="3641780" cy="45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kern="1200" cap="all" spc="83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Crime/safety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CA9500-9CE3-4E53-AADF-79718E77A1E7}"/>
              </a:ext>
            </a:extLst>
          </p:cNvPr>
          <p:cNvSpPr txBox="1">
            <a:spLocks/>
          </p:cNvSpPr>
          <p:nvPr/>
        </p:nvSpPr>
        <p:spPr>
          <a:xfrm>
            <a:off x="8111436" y="759679"/>
            <a:ext cx="3899991" cy="45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kern="1200" cap="all" spc="83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homelessness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A4556D-28B9-4187-B030-029C3EAFC6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2" b="4473"/>
          <a:stretch/>
        </p:blipFill>
        <p:spPr>
          <a:xfrm>
            <a:off x="190500" y="3599485"/>
            <a:ext cx="3791175" cy="273245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15AEFE8-C529-4614-8513-4BBC60923F0D}"/>
              </a:ext>
            </a:extLst>
          </p:cNvPr>
          <p:cNvSpPr txBox="1">
            <a:spLocks/>
          </p:cNvSpPr>
          <p:nvPr/>
        </p:nvSpPr>
        <p:spPr>
          <a:xfrm>
            <a:off x="4190999" y="5466724"/>
            <a:ext cx="5814869" cy="45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kern="1200" cap="all" spc="83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Open space </a:t>
            </a: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preservation</a:t>
            </a:r>
          </a:p>
        </p:txBody>
      </p:sp>
      <p:sp>
        <p:nvSpPr>
          <p:cNvPr id="26" name="Footer Placeholder 11">
            <a:extLst>
              <a:ext uri="{FF2B5EF4-FFF2-40B4-BE49-F238E27FC236}">
                <a16:creationId xmlns:a16="http://schemas.microsoft.com/office/drawing/2014/main" id="{803A8AC9-B43F-44F1-8454-7C7C36A0B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CEC911E-457A-421C-9A73-CFE262BD66E2}"/>
              </a:ext>
            </a:extLst>
          </p:cNvPr>
          <p:cNvSpPr txBox="1">
            <a:spLocks/>
          </p:cNvSpPr>
          <p:nvPr/>
        </p:nvSpPr>
        <p:spPr>
          <a:xfrm>
            <a:off x="8134462" y="3652139"/>
            <a:ext cx="4021745" cy="4577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kern="1200" cap="all" spc="83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water availability </a:t>
            </a: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Drought</a:t>
            </a:r>
          </a:p>
        </p:txBody>
      </p:sp>
    </p:spTree>
    <p:extLst>
      <p:ext uri="{BB962C8B-B14F-4D97-AF65-F5344CB8AC3E}">
        <p14:creationId xmlns:p14="http://schemas.microsoft.com/office/powerpoint/2010/main" val="23307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214449"/>
              </p:ext>
            </p:extLst>
          </p:nvPr>
        </p:nvGraphicFramePr>
        <p:xfrm>
          <a:off x="2136251" y="1551278"/>
          <a:ext cx="8929145" cy="461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499" y="134146"/>
            <a:ext cx="11811000" cy="457709"/>
          </a:xfrm>
        </p:spPr>
        <p:txBody>
          <a:bodyPr/>
          <a:lstStyle/>
          <a:p>
            <a:r>
              <a:rPr lang="en-US" b="1" dirty="0">
                <a:ea typeface="Lato" charset="0"/>
                <a:cs typeface="Lato" charset="0"/>
              </a:rPr>
              <a:t>SOUTHERN NEVADA </a:t>
            </a:r>
            <a:r>
              <a:rPr lang="en-US" b="1" dirty="0" smtClean="0">
                <a:ea typeface="Lato" charset="0"/>
                <a:cs typeface="Lato" charset="0"/>
              </a:rPr>
              <a:t>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9728-D054-4241-B11B-CDF2A38C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2050, LAS VEGAS WILL likely HAVE: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8C651-4E68-4EE3-8187-3DA9129F6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3E0CD-2E93-4856-8F88-1FF78099E097}"/>
              </a:ext>
            </a:extLst>
          </p:cNvPr>
          <p:cNvSpPr/>
          <p:nvPr/>
        </p:nvSpPr>
        <p:spPr>
          <a:xfrm>
            <a:off x="190499" y="970634"/>
            <a:ext cx="3144717" cy="1354217"/>
          </a:xfrm>
          <a:prstGeom prst="rect">
            <a:avLst/>
          </a:prstGeom>
          <a:solidFill>
            <a:schemeClr val="bg1"/>
          </a:solidFill>
        </p:spPr>
        <p:txBody>
          <a:bodyPr wrap="square" lIns="228600" tIns="228600" rIns="228600" bIns="228600" anchor="ctr">
            <a:spAutoFit/>
          </a:bodyPr>
          <a:lstStyle/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300,000+</a:t>
            </a:r>
          </a:p>
          <a:p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Residents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1BE65-23F2-4639-9A8D-84AC7444FA65}"/>
              </a:ext>
            </a:extLst>
          </p:cNvPr>
          <p:cNvSpPr/>
          <p:nvPr/>
        </p:nvSpPr>
        <p:spPr>
          <a:xfrm>
            <a:off x="-156926" y="2171605"/>
            <a:ext cx="4361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total city population of approximately 900,000+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total regional population of 3 million (in line with UNLV estimates)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F637D-D944-42A5-95EC-A3AD957ED6A7}"/>
              </a:ext>
            </a:extLst>
          </p:cNvPr>
          <p:cNvCxnSpPr>
            <a:cxnSpLocks/>
          </p:cNvCxnSpPr>
          <p:nvPr/>
        </p:nvCxnSpPr>
        <p:spPr>
          <a:xfrm>
            <a:off x="398352" y="2171605"/>
            <a:ext cx="3585173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B2F3EE-2717-4595-88DA-BC2FAE75A636}"/>
              </a:ext>
            </a:extLst>
          </p:cNvPr>
          <p:cNvSpPr/>
          <p:nvPr/>
        </p:nvSpPr>
        <p:spPr>
          <a:xfrm>
            <a:off x="4137695" y="990406"/>
            <a:ext cx="3865830" cy="1354217"/>
          </a:xfrm>
          <a:prstGeom prst="rect">
            <a:avLst/>
          </a:prstGeom>
          <a:solidFill>
            <a:schemeClr val="bg1"/>
          </a:solidFill>
        </p:spPr>
        <p:txBody>
          <a:bodyPr wrap="square" lIns="228600" tIns="228600" rIns="228600" bIns="228600" anchor="ctr">
            <a:spAutoFit/>
          </a:bodyPr>
          <a:lstStyle/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100,000+</a:t>
            </a:r>
          </a:p>
          <a:p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Housing Units in the City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3E43D9-37C0-4086-A281-0513F0F7613B}"/>
              </a:ext>
            </a:extLst>
          </p:cNvPr>
          <p:cNvSpPr/>
          <p:nvPr/>
        </p:nvSpPr>
        <p:spPr>
          <a:xfrm>
            <a:off x="3790269" y="2191377"/>
            <a:ext cx="3865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550,000+ total housing units in the region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6DE355-ED90-47DB-A1DE-22D8164B5505}"/>
              </a:ext>
            </a:extLst>
          </p:cNvPr>
          <p:cNvCxnSpPr>
            <a:cxnSpLocks/>
          </p:cNvCxnSpPr>
          <p:nvPr/>
        </p:nvCxnSpPr>
        <p:spPr>
          <a:xfrm>
            <a:off x="4345547" y="2191377"/>
            <a:ext cx="3169091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3B75E05-A63C-4020-BC5A-C580E0C0942F}"/>
              </a:ext>
            </a:extLst>
          </p:cNvPr>
          <p:cNvSpPr/>
          <p:nvPr/>
        </p:nvSpPr>
        <p:spPr>
          <a:xfrm>
            <a:off x="3998123" y="3429000"/>
            <a:ext cx="3585174" cy="1631216"/>
          </a:xfrm>
          <a:prstGeom prst="rect">
            <a:avLst/>
          </a:prstGeom>
          <a:solidFill>
            <a:schemeClr val="bg1"/>
          </a:solidFill>
        </p:spPr>
        <p:txBody>
          <a:bodyPr wrap="square" lIns="228600" tIns="228600" rIns="228600" bIns="228600" anchor="ctr">
            <a:spAutoFit/>
          </a:bodyPr>
          <a:lstStyle/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72 </a:t>
            </a:r>
            <a:r>
              <a:rPr lang="en-US" sz="28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million</a:t>
            </a:r>
            <a:endParaRPr lang="en-US" sz="4000" cap="all" dirty="0">
              <a:solidFill>
                <a:srgbClr val="434142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 Feet of New Commercial Space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16E4D7-F35F-4D6F-BC6E-4AEB61F260C3}"/>
              </a:ext>
            </a:extLst>
          </p:cNvPr>
          <p:cNvCxnSpPr>
            <a:cxnSpLocks/>
          </p:cNvCxnSpPr>
          <p:nvPr/>
        </p:nvCxnSpPr>
        <p:spPr>
          <a:xfrm>
            <a:off x="4163010" y="4948929"/>
            <a:ext cx="3181437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B76CE9A-7CF6-4970-8880-0C6F0EA07371}"/>
              </a:ext>
            </a:extLst>
          </p:cNvPr>
          <p:cNvSpPr/>
          <p:nvPr/>
        </p:nvSpPr>
        <p:spPr>
          <a:xfrm>
            <a:off x="190499" y="3721976"/>
            <a:ext cx="3599770" cy="1354217"/>
          </a:xfrm>
          <a:prstGeom prst="rect">
            <a:avLst/>
          </a:prstGeom>
          <a:solidFill>
            <a:schemeClr val="bg1"/>
          </a:solidFill>
        </p:spPr>
        <p:txBody>
          <a:bodyPr wrap="square" lIns="228600" tIns="228600" rIns="228600" bIns="228600" anchor="ctr">
            <a:spAutoFit/>
          </a:bodyPr>
          <a:lstStyle/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9,500+</a:t>
            </a:r>
          </a:p>
          <a:p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Acres of New Parks Needed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06736D-63C8-4833-9302-B46A0DAFDEC8}"/>
              </a:ext>
            </a:extLst>
          </p:cNvPr>
          <p:cNvSpPr/>
          <p:nvPr/>
        </p:nvSpPr>
        <p:spPr>
          <a:xfrm>
            <a:off x="-156926" y="4922947"/>
            <a:ext cx="4361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Tule Springs National Monument included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43448B-839E-4294-8A9F-0E205774E39E}"/>
              </a:ext>
            </a:extLst>
          </p:cNvPr>
          <p:cNvCxnSpPr>
            <a:cxnSpLocks/>
          </p:cNvCxnSpPr>
          <p:nvPr/>
        </p:nvCxnSpPr>
        <p:spPr>
          <a:xfrm>
            <a:off x="398352" y="4922947"/>
            <a:ext cx="3585173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60D7391-2E63-4C73-BAE5-2B39535899BF}"/>
              </a:ext>
            </a:extLst>
          </p:cNvPr>
          <p:cNvSpPr/>
          <p:nvPr/>
        </p:nvSpPr>
        <p:spPr>
          <a:xfrm>
            <a:off x="7643186" y="836517"/>
            <a:ext cx="4358313" cy="6309420"/>
          </a:xfrm>
          <a:prstGeom prst="rect">
            <a:avLst/>
          </a:prstGeom>
          <a:solidFill>
            <a:schemeClr val="bg1"/>
          </a:solidFill>
        </p:spPr>
        <p:txBody>
          <a:bodyPr wrap="square" lIns="228600" tIns="228600" rIns="228600" bIns="228600" anchor="ctr">
            <a:spAutoFit/>
          </a:bodyPr>
          <a:lstStyle/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600</a:t>
            </a:r>
            <a: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  <a:t/>
            </a:r>
            <a:b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</a:br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LVMPD Officers</a:t>
            </a:r>
            <a:b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43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2,500</a:t>
            </a:r>
            <a: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  <a:t/>
            </a:r>
            <a:b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</a:br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Teachers</a:t>
            </a:r>
            <a:b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43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30</a:t>
            </a:r>
            <a: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  <a:t/>
            </a:r>
            <a:b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</a:br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CCSD Schools</a:t>
            </a:r>
          </a:p>
          <a:p>
            <a:endParaRPr lang="en-US" dirty="0">
              <a:solidFill>
                <a:srgbClr val="43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450</a:t>
            </a:r>
            <a: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  <a:t/>
            </a:r>
            <a:b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</a:br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Public Safety Employees</a:t>
            </a:r>
          </a:p>
          <a:p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cap="all" dirty="0">
                <a:solidFill>
                  <a:srgbClr val="434142"/>
                </a:solidFill>
                <a:latin typeface="Arial Black" panose="020B0A04020102020204" pitchFamily="34" charset="0"/>
              </a:rPr>
              <a:t>1,100</a:t>
            </a:r>
            <a: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  <a:t/>
            </a:r>
            <a:br>
              <a:rPr lang="en-US" sz="4000" cap="all" dirty="0">
                <a:solidFill>
                  <a:srgbClr val="434142"/>
                </a:solidFill>
                <a:latin typeface="Kapra Neue SemiBold Expanded" panose="00000805000000000000" pitchFamily="50" charset="0"/>
              </a:rPr>
            </a:br>
            <a:r>
              <a:rPr lang="en-US" dirty="0">
                <a:solidFill>
                  <a:srgbClr val="43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City Employees </a:t>
            </a:r>
          </a:p>
          <a:p>
            <a:endParaRPr lang="en-US" dirty="0">
              <a:solidFill>
                <a:srgbClr val="43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FC6E13-9511-4085-ADB3-8D9EF2AB0823}"/>
              </a:ext>
            </a:extLst>
          </p:cNvPr>
          <p:cNvSpPr/>
          <p:nvPr/>
        </p:nvSpPr>
        <p:spPr>
          <a:xfrm>
            <a:off x="7820987" y="836517"/>
            <a:ext cx="3784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at least: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24D9C5-F393-4D33-BE17-F5BB4CF0B616}"/>
              </a:ext>
            </a:extLst>
          </p:cNvPr>
          <p:cNvCxnSpPr>
            <a:cxnSpLocks/>
          </p:cNvCxnSpPr>
          <p:nvPr/>
        </p:nvCxnSpPr>
        <p:spPr>
          <a:xfrm>
            <a:off x="7820987" y="2171584"/>
            <a:ext cx="3195077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EA00F8-9C56-494B-BE88-DCB9E55AF914}"/>
              </a:ext>
            </a:extLst>
          </p:cNvPr>
          <p:cNvCxnSpPr>
            <a:cxnSpLocks/>
          </p:cNvCxnSpPr>
          <p:nvPr/>
        </p:nvCxnSpPr>
        <p:spPr>
          <a:xfrm>
            <a:off x="7820987" y="3307656"/>
            <a:ext cx="3195077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93679CF-835E-41F4-BA96-84576C6F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0700" y="1333501"/>
            <a:ext cx="10944532" cy="4572000"/>
          </a:xfrm>
        </p:spPr>
        <p:txBody>
          <a:bodyPr/>
          <a:lstStyle/>
          <a:p>
            <a:r>
              <a:rPr lang="en-US" dirty="0"/>
              <a:t>300,000+ new residents</a:t>
            </a:r>
          </a:p>
          <a:p>
            <a:pPr lvl="1"/>
            <a:r>
              <a:rPr lang="en-US" dirty="0"/>
              <a:t>A total city population of approximately 900,000+</a:t>
            </a:r>
          </a:p>
          <a:p>
            <a:pPr lvl="1"/>
            <a:r>
              <a:rPr lang="en-US" dirty="0"/>
              <a:t>A total regional population of 3 million (in line with UNLV estimates</a:t>
            </a:r>
          </a:p>
          <a:p>
            <a:r>
              <a:rPr lang="en-US" dirty="0"/>
              <a:t>100,000+ new housing units in the city</a:t>
            </a:r>
          </a:p>
          <a:p>
            <a:pPr lvl="1"/>
            <a:r>
              <a:rPr lang="en-US" dirty="0"/>
              <a:t>550,000+ total housing units in the region</a:t>
            </a:r>
          </a:p>
          <a:p>
            <a:r>
              <a:rPr lang="en-US" dirty="0"/>
              <a:t>72 million square feet of new commercial space</a:t>
            </a:r>
          </a:p>
          <a:p>
            <a:r>
              <a:rPr lang="en-US" dirty="0"/>
              <a:t>9,500+ acres of new parks needed </a:t>
            </a:r>
          </a:p>
          <a:p>
            <a:pPr lvl="1"/>
            <a:r>
              <a:rPr lang="en-US" dirty="0"/>
              <a:t>Tule Springs National Monument included</a:t>
            </a:r>
          </a:p>
          <a:p>
            <a:r>
              <a:rPr lang="en-US" dirty="0"/>
              <a:t>88,000 acre feet of water</a:t>
            </a:r>
          </a:p>
          <a:p>
            <a:pPr lvl="1"/>
            <a:r>
              <a:rPr lang="en-US" dirty="0"/>
              <a:t>300,000 allotted to SNWA + return flow credit</a:t>
            </a:r>
          </a:p>
          <a:p>
            <a:r>
              <a:rPr lang="en-US" dirty="0"/>
              <a:t>At least 600 new LVMPD officers, </a:t>
            </a:r>
            <a:r>
              <a:rPr lang="en-US" dirty="0">
                <a:solidFill>
                  <a:srgbClr val="FF0000"/>
                </a:solidFill>
              </a:rPr>
              <a:t>add XXX new teachers, XXX new city employees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40A7DC-AE06-4BBC-A9EA-43F0D0721494}"/>
              </a:ext>
            </a:extLst>
          </p:cNvPr>
          <p:cNvCxnSpPr>
            <a:cxnSpLocks/>
          </p:cNvCxnSpPr>
          <p:nvPr/>
        </p:nvCxnSpPr>
        <p:spPr>
          <a:xfrm>
            <a:off x="7820987" y="4505391"/>
            <a:ext cx="3195077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4D343C-DF9E-47F9-8F1B-B948CBF554F2}"/>
              </a:ext>
            </a:extLst>
          </p:cNvPr>
          <p:cNvCxnSpPr>
            <a:cxnSpLocks/>
          </p:cNvCxnSpPr>
          <p:nvPr/>
        </p:nvCxnSpPr>
        <p:spPr>
          <a:xfrm>
            <a:off x="7820987" y="5664490"/>
            <a:ext cx="3195077" cy="0"/>
          </a:xfrm>
          <a:prstGeom prst="line">
            <a:avLst/>
          </a:prstGeom>
          <a:ln>
            <a:solidFill>
              <a:srgbClr val="FFD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0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 aerial view of a city&#10;&#10;Description automatically generated">
            <a:extLst>
              <a:ext uri="{FF2B5EF4-FFF2-40B4-BE49-F238E27FC236}">
                <a16:creationId xmlns:a16="http://schemas.microsoft.com/office/drawing/2014/main" id="{5F2F22A8-D95B-4EC7-BCD9-320164D11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7796" b="7796"/>
          <a:stretch/>
        </p:blipFill>
        <p:spPr>
          <a:xfrm>
            <a:off x="5109633" y="-3"/>
            <a:ext cx="7082367" cy="68580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291C89-1F4E-4F38-BD09-87FD247D4F37}"/>
              </a:ext>
            </a:extLst>
          </p:cNvPr>
          <p:cNvSpPr/>
          <p:nvPr/>
        </p:nvSpPr>
        <p:spPr>
          <a:xfrm>
            <a:off x="5101167" y="-1"/>
            <a:ext cx="7090833" cy="6858001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25C681-E7EC-4601-9D72-2BB5F55868E2}"/>
              </a:ext>
            </a:extLst>
          </p:cNvPr>
          <p:cNvSpPr/>
          <p:nvPr/>
        </p:nvSpPr>
        <p:spPr>
          <a:xfrm>
            <a:off x="0" y="60826"/>
            <a:ext cx="4910667" cy="6209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33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5092D-1B15-4175-A2DB-939DD5BEA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545167"/>
            <a:ext cx="4402667" cy="4741333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Vegas in 2050 will be…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Bold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Innovative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Iconic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Working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Accessible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1CEF9-59ED-434E-B26D-C57EBB24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vision for change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A814FC-0025-4B3E-8648-3D369168E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Las Vegas 2050 master plan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7C3517-35D0-4BAB-B8EF-B58EC699530A}"/>
              </a:ext>
            </a:extLst>
          </p:cNvPr>
          <p:cNvSpPr txBox="1">
            <a:spLocks/>
          </p:cNvSpPr>
          <p:nvPr/>
        </p:nvSpPr>
        <p:spPr>
          <a:xfrm>
            <a:off x="5523175" y="685168"/>
            <a:ext cx="6486791" cy="37451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100" baseline="0">
                <a:solidFill>
                  <a:srgbClr val="434142"/>
                </a:solidFill>
                <a:latin typeface="Kapra Neue SemiBold Expanded" panose="00000805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white"/>
                </a:solidFill>
                <a:latin typeface="Arial Black" panose="020B0A04020102020204" pitchFamily="34" charset="0"/>
              </a:rPr>
              <a:t>The City of Las Vegas will be A leader in resilient, Healthy cities - leveraging the pioneering innovative spirit of its residents to provide equitable access to services, Education, and jobs in the new economy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DD2552AF-7E3D-4D90-87D5-108F5C4D7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28940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FE14-986A-4CFD-84A6-525629A39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Guiding principles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C8BF99-8C56-42C0-BEF0-81E6628A68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648210"/>
            <a:ext cx="4636143" cy="685291"/>
          </a:xfrm>
        </p:spPr>
        <p:txBody>
          <a:bodyPr/>
          <a:lstStyle/>
          <a:p>
            <a:r>
              <a:rPr lang="en-US" dirty="0"/>
              <a:t>The foundation of </a:t>
            </a:r>
            <a:r>
              <a:rPr lang="en-US" dirty="0" smtClean="0"/>
              <a:t>GOALS, KEY actions, and strategies</a:t>
            </a:r>
            <a:endParaRPr lang="en-US" dirty="0"/>
          </a:p>
        </p:txBody>
      </p:sp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8755CFA6-6C32-41C7-87CD-8387C0BBB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0" t="7796" b="7796"/>
          <a:stretch/>
        </p:blipFill>
        <p:spPr>
          <a:xfrm>
            <a:off x="5109633" y="-3"/>
            <a:ext cx="7082367" cy="68580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AFF304-1CF6-41F9-A480-F28B7CCCDE07}"/>
              </a:ext>
            </a:extLst>
          </p:cNvPr>
          <p:cNvSpPr/>
          <p:nvPr/>
        </p:nvSpPr>
        <p:spPr>
          <a:xfrm>
            <a:off x="5101167" y="-1"/>
            <a:ext cx="7090833" cy="6858001"/>
          </a:xfrm>
          <a:prstGeom prst="rect">
            <a:avLst/>
          </a:prstGeom>
          <a:solidFill>
            <a:srgbClr val="00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24EF3-AD9D-424C-B829-C33336A3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794" y="705978"/>
            <a:ext cx="4612409" cy="5694297"/>
          </a:xfrm>
        </p:spPr>
        <p:txBody>
          <a:bodyPr/>
          <a:lstStyle/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EQUITABLE </a:t>
            </a: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inclusive, fair, welcoming</a:t>
            </a:r>
          </a:p>
          <a:p>
            <a:pPr marL="682625" lvl="0" indent="0" defTabSz="457200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+mn-ea"/>
            </a:endParaRP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RESILIENT </a:t>
            </a: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sustainable, adaptable, flexible</a:t>
            </a:r>
          </a:p>
          <a:p>
            <a:pPr marL="682625" lvl="0" indent="0" defTabSz="457200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+mn-ea"/>
            </a:endParaRP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HEALTHY </a:t>
            </a: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strong, accessible, well</a:t>
            </a:r>
          </a:p>
          <a:p>
            <a:pPr marL="682625" lvl="0" indent="0" defTabSz="457200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+mn-ea"/>
            </a:endParaRP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LIVABLE </a:t>
            </a: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unique, complete, enjoyable</a:t>
            </a:r>
          </a:p>
          <a:p>
            <a:pPr marL="682625" lvl="0" indent="0" defTabSz="457200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+mn-ea"/>
            </a:endParaRP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INNOVATIVE </a:t>
            </a:r>
          </a:p>
          <a:p>
            <a:pPr marL="682625" lvl="0" indent="0" defTabSz="45720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</a:rPr>
              <a:t>smart, diverse, bold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C6E519-E018-4E01-AF55-0B9B914294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18" y="562432"/>
            <a:ext cx="889048" cy="845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6E1F-AC35-4BAA-AF98-AABE7A6995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74" y="1833292"/>
            <a:ext cx="931551" cy="732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BF7960-4BEA-4248-ADF5-46745E065F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68" y="3001778"/>
            <a:ext cx="883475" cy="804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8DFD8-EC8B-4AA3-BAF6-C27B28C2CB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48" y="4072409"/>
            <a:ext cx="908559" cy="8235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2FBBE-47CF-4C45-8A05-0BCBD9EEA0B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51" y="5303174"/>
            <a:ext cx="728100" cy="8019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B90FDA-3F40-4013-8DC4-A1185D025EEF}"/>
              </a:ext>
            </a:extLst>
          </p:cNvPr>
          <p:cNvSpPr txBox="1">
            <a:spLocks/>
          </p:cNvSpPr>
          <p:nvPr/>
        </p:nvSpPr>
        <p:spPr>
          <a:xfrm>
            <a:off x="190500" y="1545167"/>
            <a:ext cx="4402667" cy="4741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39" indent="-285739" algn="l" defTabSz="91436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167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2167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2pPr>
            <a:lvl3pPr marL="857216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1667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4pPr>
            <a:lvl5pPr marL="1238200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Karla" pitchFamily="2" charset="0"/>
                <a:ea typeface="Karla" pitchFamily="2" charset="0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success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 recommendations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community-driven implementation</a:t>
            </a:r>
          </a:p>
          <a:p>
            <a:pPr>
              <a:spcBef>
                <a:spcPts val="2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quality of life for all residents</a:t>
            </a:r>
          </a:p>
        </p:txBody>
      </p:sp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29B9C304-BA5F-4DC7-8F5B-99272BE0F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400275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22862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– and 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10330888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For our audience here at City Hall:</a:t>
            </a:r>
          </a:p>
          <a:p>
            <a:pPr lvl="1"/>
            <a:r>
              <a:rPr lang="en-US" dirty="0" smtClean="0"/>
              <a:t>Thank you for </a:t>
            </a:r>
            <a:r>
              <a:rPr lang="en-US" b="1" dirty="0" smtClean="0"/>
              <a:t>maintaining social distancing and continuing to wear your mask</a:t>
            </a:r>
          </a:p>
          <a:p>
            <a:pPr lvl="1"/>
            <a:r>
              <a:rPr lang="en-US" dirty="0" smtClean="0"/>
              <a:t>Write down any questions and provide them to City staff at the front</a:t>
            </a:r>
          </a:p>
          <a:p>
            <a:pPr lvl="1"/>
            <a:r>
              <a:rPr lang="en-US" dirty="0" smtClean="0"/>
              <a:t>Questions and answers will be taken at the end of each presentation</a:t>
            </a:r>
          </a:p>
          <a:p>
            <a:r>
              <a:rPr lang="en-US" dirty="0" smtClean="0"/>
              <a:t>For our viewers online and on KCLV:</a:t>
            </a:r>
          </a:p>
          <a:p>
            <a:pPr lvl="1"/>
            <a:r>
              <a:rPr lang="en-US" dirty="0" smtClean="0"/>
              <a:t>Submit your questions to </a:t>
            </a:r>
            <a:r>
              <a:rPr lang="en-US" dirty="0" smtClean="0">
                <a:hlinkClick r:id="rId2"/>
              </a:rPr>
              <a:t>socialmedia@lasvegasnevada.gov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If we run out of time and we don’t answer your question:</a:t>
            </a:r>
          </a:p>
          <a:p>
            <a:pPr lvl="1"/>
            <a:r>
              <a:rPr lang="en-US" dirty="0" smtClean="0"/>
              <a:t>Please contact a staff member at the conclusion of the meeting – we want document your question and provide a response</a:t>
            </a:r>
          </a:p>
          <a:p>
            <a:pPr lvl="1"/>
            <a:r>
              <a:rPr lang="en-US" dirty="0" smtClean="0"/>
              <a:t>Emailed questions will be responded to over the next week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22141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</a:t>
            </a:r>
            <a:r>
              <a:rPr lang="en-US" dirty="0" smtClean="0"/>
              <a:t>continues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4686301" cy="5012082"/>
          </a:xfrm>
        </p:spPr>
        <p:txBody>
          <a:bodyPr>
            <a:normAutofit/>
          </a:bodyPr>
          <a:lstStyle/>
          <a:p>
            <a:r>
              <a:rPr lang="en-US" dirty="0"/>
              <a:t>2019-2020: Master </a:t>
            </a:r>
            <a:r>
              <a:rPr lang="en-US" dirty="0" smtClean="0"/>
              <a:t>Plan under development</a:t>
            </a:r>
          </a:p>
          <a:p>
            <a:pPr lvl="1"/>
            <a:r>
              <a:rPr lang="en-US" dirty="0" smtClean="0"/>
              <a:t>August 2019: Developed goals prioritized and supported by public</a:t>
            </a:r>
          </a:p>
          <a:p>
            <a:pPr lvl="1"/>
            <a:r>
              <a:rPr lang="en-US" dirty="0" smtClean="0"/>
              <a:t>Draft developed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September 2020: Planning Commission Workshop</a:t>
            </a:r>
          </a:p>
          <a:p>
            <a:endParaRPr lang="en-US" dirty="0" smtClean="0"/>
          </a:p>
          <a:p>
            <a:r>
              <a:rPr lang="en-US" dirty="0" smtClean="0"/>
              <a:t>October-November 2020: revisions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15" y="1238247"/>
            <a:ext cx="6448612" cy="391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9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OVERVIEW OF THE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238247"/>
            <a:ext cx="6268174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2050 Master Plan provides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Direction and practical guidelines for future development</a:t>
            </a:r>
          </a:p>
          <a:p>
            <a:pPr lvl="1"/>
            <a:r>
              <a:rPr lang="en-US" dirty="0"/>
              <a:t>Implementation-focused recommendations adaptable to change</a:t>
            </a:r>
          </a:p>
          <a:p>
            <a:r>
              <a:rPr lang="en-US" dirty="0" smtClean="0"/>
              <a:t>Overview of Plan and Chapters</a:t>
            </a:r>
          </a:p>
          <a:p>
            <a:pPr lvl="1"/>
            <a:r>
              <a:rPr lang="en-US" dirty="0"/>
              <a:t>Areas of the City</a:t>
            </a:r>
          </a:p>
          <a:p>
            <a:pPr lvl="1"/>
            <a:r>
              <a:rPr lang="en-US" dirty="0" smtClean="0"/>
              <a:t>Land Use </a:t>
            </a:r>
            <a:r>
              <a:rPr lang="en-US" dirty="0" err="1" smtClean="0"/>
              <a:t>placetypes</a:t>
            </a:r>
            <a:r>
              <a:rPr lang="en-US" dirty="0" smtClean="0"/>
              <a:t> and 2050 General Plan</a:t>
            </a:r>
          </a:p>
          <a:p>
            <a:pPr lvl="1"/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Economy and Education</a:t>
            </a:r>
          </a:p>
          <a:p>
            <a:pPr lvl="1"/>
            <a:r>
              <a:rPr lang="en-US" dirty="0" smtClean="0"/>
              <a:t>Systems and Services</a:t>
            </a:r>
          </a:p>
          <a:p>
            <a:pPr lvl="1"/>
            <a:r>
              <a:rPr lang="en-US" dirty="0" smtClean="0"/>
              <a:t>Implementation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703" y="1990624"/>
            <a:ext cx="5027370" cy="309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4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DB282F5-C20C-4C2E-AABE-0C9D68F31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7" b="3655"/>
          <a:stretch/>
        </p:blipFill>
        <p:spPr>
          <a:xfrm>
            <a:off x="5216013" y="-318076"/>
            <a:ext cx="6975987" cy="6607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the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8" y="838711"/>
            <a:ext cx="5334001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16 unique </a:t>
            </a:r>
            <a:r>
              <a:rPr lang="en-US" sz="2000" dirty="0" smtClean="0"/>
              <a:t>areas of our community, </a:t>
            </a:r>
            <a:r>
              <a:rPr lang="en-US" sz="2000" dirty="0"/>
              <a:t>each comprised of neighborhoods that can build identity and a sense of </a:t>
            </a:r>
            <a:r>
              <a:rPr lang="en-US" sz="2000" dirty="0" smtClean="0"/>
              <a:t>place that:</a:t>
            </a:r>
          </a:p>
          <a:p>
            <a:r>
              <a:rPr lang="en-US" sz="2000" dirty="0" smtClean="0"/>
              <a:t>Are </a:t>
            </a:r>
            <a:r>
              <a:rPr lang="en-US" sz="2000" dirty="0"/>
              <a:t>safe </a:t>
            </a:r>
          </a:p>
          <a:p>
            <a:r>
              <a:rPr lang="en-US" sz="2000" dirty="0"/>
              <a:t>Have parks, community centers, and schools</a:t>
            </a:r>
          </a:p>
          <a:p>
            <a:r>
              <a:rPr lang="en-US" sz="2000" dirty="0" smtClean="0"/>
              <a:t>Are </a:t>
            </a:r>
            <a:r>
              <a:rPr lang="en-US" sz="2000" dirty="0"/>
              <a:t>affordable and well served by businesses and public infrastructure </a:t>
            </a:r>
          </a:p>
          <a:p>
            <a:pPr lvl="0"/>
            <a:r>
              <a:rPr lang="en-US" sz="2000" dirty="0" smtClean="0"/>
              <a:t>Conserve </a:t>
            </a:r>
            <a:r>
              <a:rPr lang="en-US" sz="2000" dirty="0"/>
              <a:t>resources and water </a:t>
            </a:r>
          </a:p>
          <a:p>
            <a:pPr lvl="0"/>
            <a:r>
              <a:rPr lang="en-US" sz="2000" dirty="0"/>
              <a:t>Preserve </a:t>
            </a:r>
            <a:r>
              <a:rPr lang="en-US" sz="2000" dirty="0" smtClean="0"/>
              <a:t>neighborhoods</a:t>
            </a:r>
            <a:endParaRPr lang="en-US" sz="2000" dirty="0"/>
          </a:p>
          <a:p>
            <a:pPr lvl="0"/>
            <a:r>
              <a:rPr lang="en-US" sz="2000" dirty="0" smtClean="0"/>
              <a:t>Have </a:t>
            </a:r>
            <a:r>
              <a:rPr lang="en-US" sz="2000" dirty="0"/>
              <a:t>jobs and employment opportunities </a:t>
            </a:r>
            <a:endParaRPr lang="en-US" sz="2000" dirty="0" smtClean="0"/>
          </a:p>
          <a:p>
            <a:pPr lvl="0"/>
            <a:r>
              <a:rPr lang="en-US" sz="2000" dirty="0" smtClean="0"/>
              <a:t>Are well connected </a:t>
            </a:r>
            <a:r>
              <a:rPr lang="en-US" sz="2000" dirty="0"/>
              <a:t>by </a:t>
            </a:r>
            <a:r>
              <a:rPr lang="en-US" sz="2000" dirty="0" smtClean="0"/>
              <a:t>streets</a:t>
            </a:r>
            <a:r>
              <a:rPr lang="en-US" sz="2000" dirty="0"/>
              <a:t>, trails, bike lanes, and </a:t>
            </a:r>
            <a:r>
              <a:rPr lang="en-US" sz="2000" dirty="0" smtClean="0"/>
              <a:t>transit</a:t>
            </a:r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 </a:t>
            </a:r>
            <a:r>
              <a:rPr lang="en-US" sz="1800" i="1" dirty="0"/>
              <a:t>….all in a manner that’s equitable, innovative, health-minded, livable, resilient; whether </a:t>
            </a:r>
            <a:r>
              <a:rPr lang="en-US" sz="1800" i="1" dirty="0" smtClean="0"/>
              <a:t>tomorrow, </a:t>
            </a:r>
            <a:r>
              <a:rPr lang="en-US" sz="1800" i="1" dirty="0"/>
              <a:t>in the months </a:t>
            </a:r>
            <a:r>
              <a:rPr lang="en-US" sz="1800" i="1" dirty="0" smtClean="0"/>
              <a:t>or </a:t>
            </a:r>
            <a:r>
              <a:rPr lang="en-US" sz="1800" i="1" dirty="0"/>
              <a:t>years ahead, or by 2050.</a:t>
            </a:r>
          </a:p>
          <a:p>
            <a:endParaRPr lang="en-US" sz="2000" dirty="0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3AE74-47B5-42EA-BBE1-CC0ADF6F1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182"/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30164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AAD62F9-FDB7-4261-AE00-EE9896D6EC9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721644" y="3722789"/>
          <a:ext cx="2906346" cy="290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22F39242-CC01-4E43-B4B9-C261777EE95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303233" y="648210"/>
          <a:ext cx="2906346" cy="290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las Vegas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3AE74-47B5-42EA-BBE1-CC0ADF6F1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182"/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3E7C467-A268-4DAC-AC9D-62C0E8AFFF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6" t="71274" r="7583" b="883"/>
          <a:stretch/>
        </p:blipFill>
        <p:spPr>
          <a:xfrm>
            <a:off x="190499" y="948018"/>
            <a:ext cx="3676595" cy="2571804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4A9222-ED47-49CD-A7C4-FD727FBCFD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72254" r="45859" b="2778"/>
          <a:stretch/>
        </p:blipFill>
        <p:spPr>
          <a:xfrm>
            <a:off x="4747051" y="1000761"/>
            <a:ext cx="3622794" cy="2532509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C3AAB7-95CA-42C3-AE2C-80E7A7326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4" t="72441" r="7940" b="1568"/>
          <a:stretch/>
        </p:blipFill>
        <p:spPr>
          <a:xfrm>
            <a:off x="0" y="3857491"/>
            <a:ext cx="3171603" cy="2389336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DFCE1F-96EF-4C34-B93F-8EA087A2B0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4" t="46057" r="6689" b="27451"/>
          <a:stretch/>
        </p:blipFill>
        <p:spPr>
          <a:xfrm>
            <a:off x="7272449" y="3941296"/>
            <a:ext cx="3171603" cy="2402090"/>
          </a:xfrm>
          <a:prstGeom prst="rect">
            <a:avLst/>
          </a:prstGeom>
        </p:spPr>
      </p:pic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9C644-94E9-45EC-853E-BC246429CC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71569" r="50973" b="6478"/>
          <a:stretch/>
        </p:blipFill>
        <p:spPr>
          <a:xfrm>
            <a:off x="8684088" y="948018"/>
            <a:ext cx="2739188" cy="18940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B4950A-C662-4F94-BEB1-D2C431313C3C}"/>
              </a:ext>
            </a:extLst>
          </p:cNvPr>
          <p:cNvGrpSpPr/>
          <p:nvPr/>
        </p:nvGrpSpPr>
        <p:grpSpPr>
          <a:xfrm>
            <a:off x="3805515" y="3722789"/>
            <a:ext cx="2752933" cy="2263693"/>
            <a:chOff x="3299381" y="3722789"/>
            <a:chExt cx="2752933" cy="22636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BD2A60-261A-48BE-B92F-C7DB329EA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1110" r="41252" b="17117"/>
            <a:stretch/>
          </p:blipFill>
          <p:spPr>
            <a:xfrm>
              <a:off x="3299381" y="3722789"/>
              <a:ext cx="2064471" cy="1849900"/>
            </a:xfrm>
            <a:prstGeom prst="rect">
              <a:avLst/>
            </a:prstGeom>
          </p:spPr>
        </p:pic>
        <p:pic>
          <p:nvPicPr>
            <p:cNvPr id="17" name="Picture 1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E437F2D-158F-4687-8DD9-C75E01FB2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25" t="89559" r="12149" b="7598"/>
            <a:stretch/>
          </p:blipFill>
          <p:spPr>
            <a:xfrm>
              <a:off x="3386755" y="5542961"/>
              <a:ext cx="2334555" cy="2665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815616-FF06-4979-97E4-4A766EE1BA95}"/>
                </a:ext>
              </a:extLst>
            </p:cNvPr>
            <p:cNvSpPr txBox="1"/>
            <p:nvPr/>
          </p:nvSpPr>
          <p:spPr>
            <a:xfrm>
              <a:off x="4964384" y="4036690"/>
              <a:ext cx="935198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Arial Black" panose="020B0A04020102020204" pitchFamily="34" charset="0"/>
                </a:rPr>
                <a:t>JOB SUPPLY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B5FC6B-CD8C-4D4D-805D-6C41FDFF5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7070" t="26739" r="3920" b="29304"/>
            <a:stretch/>
          </p:blipFill>
          <p:spPr>
            <a:xfrm>
              <a:off x="5032848" y="4413697"/>
              <a:ext cx="1019466" cy="11329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7DE2D0-ACEB-45C3-853E-8ABCFB05B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893" t="88713" r="45398" b="4305"/>
            <a:stretch/>
          </p:blipFill>
          <p:spPr>
            <a:xfrm>
              <a:off x="3542859" y="5789372"/>
              <a:ext cx="1489989" cy="197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4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E790D9B-7B54-4756-B8A6-85B365A2E6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634" y="870621"/>
            <a:ext cx="5307242" cy="53072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58D918-A672-418A-AF35-BF32166B2B51}"/>
              </a:ext>
            </a:extLst>
          </p:cNvPr>
          <p:cNvGrpSpPr/>
          <p:nvPr/>
        </p:nvGrpSpPr>
        <p:grpSpPr>
          <a:xfrm>
            <a:off x="4550702" y="3370808"/>
            <a:ext cx="5970390" cy="3036093"/>
            <a:chOff x="5460842" y="4044969"/>
            <a:chExt cx="7164468" cy="3643312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9FD76B8E-8B6C-4164-A93D-95DBE13F490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608992" y="4044969"/>
            <a:ext cx="6016318" cy="3643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B814DBB8-6103-4AAB-B49E-078290E0D09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460842" y="4159269"/>
            <a:ext cx="5057714" cy="31813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las Vegas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3AE74-47B5-42EA-BBE1-CC0ADF6F1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182"/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00F68E-696F-4ECB-B0D0-C909C65C6ECB}"/>
              </a:ext>
            </a:extLst>
          </p:cNvPr>
          <p:cNvSpPr txBox="1"/>
          <p:nvPr/>
        </p:nvSpPr>
        <p:spPr>
          <a:xfrm>
            <a:off x="9601339" y="4952765"/>
            <a:ext cx="1706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Neighborhood Mixed 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96C5EC-B2EF-4D2D-9BD6-3206D5305D11}"/>
              </a:ext>
            </a:extLst>
          </p:cNvPr>
          <p:cNvSpPr txBox="1"/>
          <p:nvPr/>
        </p:nvSpPr>
        <p:spPr>
          <a:xfrm>
            <a:off x="9601339" y="4344910"/>
            <a:ext cx="1706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Corridor Mixed 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5E7FA-F84E-480F-A57A-077D21A0F91B}"/>
              </a:ext>
            </a:extLst>
          </p:cNvPr>
          <p:cNvSpPr txBox="1"/>
          <p:nvPr/>
        </p:nvSpPr>
        <p:spPr>
          <a:xfrm>
            <a:off x="9601339" y="4665671"/>
            <a:ext cx="1706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Mixed Use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DA6C9-FC95-469D-9B61-D65D81A81FD7}"/>
              </a:ext>
            </a:extLst>
          </p:cNvPr>
          <p:cNvSpPr txBox="1"/>
          <p:nvPr/>
        </p:nvSpPr>
        <p:spPr>
          <a:xfrm>
            <a:off x="9601339" y="5371369"/>
            <a:ext cx="1706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Traditional Neighborhood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14912D-B229-4C03-9193-47DF69740F60}"/>
              </a:ext>
            </a:extLst>
          </p:cNvPr>
          <p:cNvSpPr txBox="1"/>
          <p:nvPr/>
        </p:nvSpPr>
        <p:spPr>
          <a:xfrm>
            <a:off x="9601339" y="5177072"/>
            <a:ext cx="1706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Mixed Residential</a:t>
            </a: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9C8302-FDD8-444B-A7A1-650E3DB041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45" y="1045409"/>
            <a:ext cx="3348675" cy="21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6C10BD-0E1F-4B9B-B313-1AD37BEC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17" y="1600725"/>
            <a:ext cx="5219293" cy="22391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2050 general plan &amp; future land Use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FEF9D-B60D-4EBA-95DD-D1C97732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267472"/>
            <a:ext cx="6625937" cy="4572000"/>
          </a:xfrm>
        </p:spPr>
        <p:txBody>
          <a:bodyPr/>
          <a:lstStyle/>
          <a:p>
            <a:r>
              <a:rPr lang="en-US" dirty="0" smtClean="0"/>
              <a:t>Infill and redevelopment</a:t>
            </a:r>
          </a:p>
          <a:p>
            <a:r>
              <a:rPr lang="en-US" dirty="0" smtClean="0"/>
              <a:t>Prioritize </a:t>
            </a:r>
            <a:r>
              <a:rPr lang="en-US" dirty="0"/>
              <a:t>transit corridors – present and future</a:t>
            </a:r>
          </a:p>
          <a:p>
            <a:pPr lvl="1"/>
            <a:r>
              <a:rPr lang="en-US" dirty="0"/>
              <a:t>Mixed-Use Nodes</a:t>
            </a:r>
          </a:p>
          <a:p>
            <a:pPr lvl="1"/>
            <a:r>
              <a:rPr lang="en-US" dirty="0"/>
              <a:t>Corridor Connectors</a:t>
            </a:r>
          </a:p>
          <a:p>
            <a:r>
              <a:rPr lang="en-US" dirty="0"/>
              <a:t>Expect less change to </a:t>
            </a:r>
            <a:r>
              <a:rPr lang="en-US" dirty="0" smtClean="0"/>
              <a:t>existing, established neighborhoods</a:t>
            </a:r>
            <a:endParaRPr lang="en-US" dirty="0"/>
          </a:p>
          <a:p>
            <a:r>
              <a:rPr lang="en-US" dirty="0" smtClean="0"/>
              <a:t>2050 </a:t>
            </a:r>
            <a:r>
              <a:rPr lang="en-US" dirty="0"/>
              <a:t>General Plan </a:t>
            </a:r>
            <a:endParaRPr lang="en-US" dirty="0" smtClean="0"/>
          </a:p>
          <a:p>
            <a:pPr lvl="1"/>
            <a:r>
              <a:rPr lang="en-US" dirty="0" smtClean="0"/>
              <a:t>Establishes current and future land use</a:t>
            </a:r>
          </a:p>
          <a:p>
            <a:pPr lvl="1"/>
            <a:r>
              <a:rPr lang="en-US" dirty="0" smtClean="0"/>
              <a:t>Zoning conforms to the land use</a:t>
            </a:r>
            <a:endParaRPr lang="en-US" dirty="0"/>
          </a:p>
          <a:p>
            <a:pPr lvl="1"/>
            <a:r>
              <a:rPr lang="en-US" dirty="0"/>
              <a:t>Official Zoning Map remains in effect until changed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3BA19-0C0B-4639-9519-B4E2F61C6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39617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ircuit&#10;&#10;Description automatically generated">
            <a:extLst>
              <a:ext uri="{FF2B5EF4-FFF2-40B4-BE49-F238E27FC236}">
                <a16:creationId xmlns:a16="http://schemas.microsoft.com/office/drawing/2014/main" id="{E0041666-FFB4-4D45-B754-806D58984F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966" y="2680406"/>
            <a:ext cx="4909016" cy="31294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land Use </a:t>
            </a:r>
            <a:r>
              <a:rPr lang="en-US" dirty="0" err="1" smtClean="0"/>
              <a:t>placetypes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FEF9D-B60D-4EBA-95DD-D1C97732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00113"/>
            <a:ext cx="4000501" cy="5386387"/>
          </a:xfrm>
        </p:spPr>
        <p:txBody>
          <a:bodyPr/>
          <a:lstStyle/>
          <a:p>
            <a:r>
              <a:rPr lang="en-US" b="1" dirty="0" smtClean="0"/>
              <a:t>Regional Centers</a:t>
            </a:r>
          </a:p>
          <a:p>
            <a:pPr lvl="1"/>
            <a:r>
              <a:rPr lang="en-US" dirty="0" smtClean="0"/>
              <a:t>Downtown Las Vegas (FBC)</a:t>
            </a:r>
          </a:p>
          <a:p>
            <a:pPr lvl="1"/>
            <a:r>
              <a:rPr lang="en-US" dirty="0" smtClean="0"/>
              <a:t>Centennial Hills Town Center (TC)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8" name="Picture 7" descr="A traffic light on a city street&#10;&#10;Description automatically generated">
            <a:extLst>
              <a:ext uri="{FF2B5EF4-FFF2-40B4-BE49-F238E27FC236}">
                <a16:creationId xmlns:a16="http://schemas.microsoft.com/office/drawing/2014/main" id="{B95C97F1-06C4-41A8-A093-E3A3761D58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r="18958" b="10494"/>
          <a:stretch/>
        </p:blipFill>
        <p:spPr>
          <a:xfrm>
            <a:off x="4364961" y="786338"/>
            <a:ext cx="2520402" cy="2561161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40" y="3452310"/>
            <a:ext cx="2231961" cy="2792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291" y="790105"/>
            <a:ext cx="5115790" cy="2557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404" y="3452310"/>
            <a:ext cx="4249564" cy="28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land Use </a:t>
            </a:r>
            <a:r>
              <a:rPr lang="en-US" dirty="0" err="1" smtClean="0"/>
              <a:t>placetypes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FEF9D-B60D-4EBA-95DD-D1C97732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00113"/>
            <a:ext cx="6625937" cy="5386387"/>
          </a:xfrm>
        </p:spPr>
        <p:txBody>
          <a:bodyPr/>
          <a:lstStyle/>
          <a:p>
            <a:r>
              <a:rPr lang="en-US" b="1" dirty="0" smtClean="0"/>
              <a:t>Corridor Mixed </a:t>
            </a:r>
            <a:r>
              <a:rPr lang="en-US" b="1" dirty="0"/>
              <a:t>Use (</a:t>
            </a:r>
            <a:r>
              <a:rPr lang="en-US" b="1" dirty="0" smtClean="0"/>
              <a:t>TOC-1  </a:t>
            </a:r>
            <a:r>
              <a:rPr lang="en-US" b="1" dirty="0"/>
              <a:t>/   </a:t>
            </a:r>
            <a:r>
              <a:rPr lang="en-US" b="1" dirty="0" smtClean="0"/>
              <a:t>TOC-2</a:t>
            </a:r>
            <a:r>
              <a:rPr lang="en-US" b="1" dirty="0"/>
              <a:t>)</a:t>
            </a:r>
          </a:p>
          <a:p>
            <a:endParaRPr lang="en-US" dirty="0" smtClean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457" y="1768023"/>
            <a:ext cx="5565518" cy="3816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7" y="2158095"/>
            <a:ext cx="4803749" cy="28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land Use </a:t>
            </a:r>
            <a:r>
              <a:rPr lang="en-US" dirty="0" err="1" smtClean="0"/>
              <a:t>placetypes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FEF9D-B60D-4EBA-95DD-D1C97732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00113"/>
            <a:ext cx="6625937" cy="5386387"/>
          </a:xfrm>
        </p:spPr>
        <p:txBody>
          <a:bodyPr/>
          <a:lstStyle/>
          <a:p>
            <a:r>
              <a:rPr lang="en-US" b="1" dirty="0" smtClean="0"/>
              <a:t>Mixed Use Center (TOD-1  /   TOD-2)</a:t>
            </a:r>
          </a:p>
          <a:p>
            <a:pPr marL="285738"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8789DC-6DCC-4DF1-9A82-ECE31DACDA03}"/>
              </a:ext>
            </a:extLst>
          </p:cNvPr>
          <p:cNvGrpSpPr/>
          <p:nvPr/>
        </p:nvGrpSpPr>
        <p:grpSpPr>
          <a:xfrm>
            <a:off x="390276" y="2192553"/>
            <a:ext cx="5954865" cy="2666969"/>
            <a:chOff x="204010" y="3395311"/>
            <a:chExt cx="6477577" cy="2512193"/>
          </a:xfrm>
        </p:grpSpPr>
        <p:pic>
          <p:nvPicPr>
            <p:cNvPr id="11" name="Picture 10" descr="A large white building&#10;&#10;Description automatically generated">
              <a:extLst>
                <a:ext uri="{FF2B5EF4-FFF2-40B4-BE49-F238E27FC236}">
                  <a16:creationId xmlns:a16="http://schemas.microsoft.com/office/drawing/2014/main" id="{0965B1B3-2A0D-4BBB-A7EA-9674B067E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09"/>
            <a:stretch/>
          </p:blipFill>
          <p:spPr>
            <a:xfrm>
              <a:off x="204010" y="3399704"/>
              <a:ext cx="2406843" cy="2481410"/>
            </a:xfrm>
            <a:prstGeom prst="rect">
              <a:avLst/>
            </a:prstGeom>
          </p:spPr>
        </p:pic>
        <p:pic>
          <p:nvPicPr>
            <p:cNvPr id="12" name="Picture 11" descr="An empty street in a city&#10;&#10;Description automatically generated">
              <a:extLst>
                <a:ext uri="{FF2B5EF4-FFF2-40B4-BE49-F238E27FC236}">
                  <a16:creationId xmlns:a16="http://schemas.microsoft.com/office/drawing/2014/main" id="{50DAD567-9C71-463B-8F1A-B0A022E0D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0" t="20880" r="7373" b="27761"/>
            <a:stretch/>
          </p:blipFill>
          <p:spPr>
            <a:xfrm>
              <a:off x="2681087" y="3395311"/>
              <a:ext cx="4000500" cy="2512193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570" y="2432367"/>
            <a:ext cx="5571662" cy="24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land Use </a:t>
            </a:r>
            <a:r>
              <a:rPr lang="en-US" dirty="0" err="1" smtClean="0"/>
              <a:t>placetypes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FEF9D-B60D-4EBA-95DD-D1C97732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00113"/>
            <a:ext cx="6625937" cy="5386387"/>
          </a:xfrm>
        </p:spPr>
        <p:txBody>
          <a:bodyPr/>
          <a:lstStyle/>
          <a:p>
            <a:r>
              <a:rPr lang="en-US" b="1" dirty="0" smtClean="0"/>
              <a:t>Neighborhood Centers (NMXU)</a:t>
            </a:r>
          </a:p>
          <a:p>
            <a:pPr marL="285738"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13" name="Picture 12" descr="A city street in front of a building&#10;&#10;Description automatically generated">
            <a:extLst>
              <a:ext uri="{FF2B5EF4-FFF2-40B4-BE49-F238E27FC236}">
                <a16:creationId xmlns:a16="http://schemas.microsoft.com/office/drawing/2014/main" id="{34B1CA8C-D5A3-463A-ACFD-9083C7B4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8615" r="20529" b="25648"/>
          <a:stretch/>
        </p:blipFill>
        <p:spPr>
          <a:xfrm>
            <a:off x="5969111" y="1771835"/>
            <a:ext cx="5349796" cy="3481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54" y="1771835"/>
            <a:ext cx="5243194" cy="348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6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8177997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Adoption of the 2050 Master Plan</a:t>
            </a:r>
          </a:p>
          <a:p>
            <a:pPr lvl="1"/>
            <a:r>
              <a:rPr lang="en-US" dirty="0" smtClean="0"/>
              <a:t>What is this plan?</a:t>
            </a:r>
          </a:p>
          <a:p>
            <a:pPr lvl="1"/>
            <a:r>
              <a:rPr lang="en-US" dirty="0" smtClean="0"/>
              <a:t>Why is the City doing it?</a:t>
            </a:r>
          </a:p>
          <a:p>
            <a:pPr lvl="1"/>
            <a:r>
              <a:rPr lang="en-US" dirty="0" smtClean="0"/>
              <a:t>What have we done so far?</a:t>
            </a:r>
          </a:p>
          <a:p>
            <a:pPr lvl="1"/>
            <a:r>
              <a:rPr lang="en-US" dirty="0" smtClean="0"/>
              <a:t>How does the plan impact me, my family, or my business?</a:t>
            </a:r>
          </a:p>
          <a:p>
            <a:pPr lvl="1"/>
            <a:r>
              <a:rPr lang="en-US" dirty="0" smtClean="0"/>
              <a:t>What happens next?</a:t>
            </a:r>
          </a:p>
          <a:p>
            <a:pPr marL="285738" lvl="1" indent="0">
              <a:buNone/>
            </a:pPr>
            <a:endParaRPr lang="en-US" dirty="0" smtClean="0"/>
          </a:p>
          <a:p>
            <a:r>
              <a:rPr lang="en-US" dirty="0" smtClean="0"/>
              <a:t>An overview of the plan</a:t>
            </a:r>
          </a:p>
          <a:p>
            <a:endParaRPr lang="en-US" dirty="0"/>
          </a:p>
          <a:p>
            <a:r>
              <a:rPr lang="en-US" dirty="0" smtClean="0"/>
              <a:t>Land use changes</a:t>
            </a:r>
          </a:p>
          <a:p>
            <a:endParaRPr lang="en-US" dirty="0" smtClean="0"/>
          </a:p>
          <a:p>
            <a:r>
              <a:rPr lang="en-US" dirty="0" smtClean="0"/>
              <a:t>Top of the hour: Imagine LV Parks</a:t>
            </a:r>
            <a:endParaRPr lang="en-US" dirty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6" name="Picture 2" descr="Image result for Stratosphere tower under co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72" y="419355"/>
            <a:ext cx="3563786" cy="59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land Use </a:t>
            </a:r>
            <a:r>
              <a:rPr lang="en-US" dirty="0" err="1" smtClean="0"/>
              <a:t>placetypes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FEF9D-B60D-4EBA-95DD-D1C97732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00113"/>
            <a:ext cx="3821553" cy="5386387"/>
          </a:xfrm>
        </p:spPr>
        <p:txBody>
          <a:bodyPr/>
          <a:lstStyle/>
          <a:p>
            <a:r>
              <a:rPr lang="en-US" dirty="0" smtClean="0"/>
              <a:t>Existing Types (All other General Plan categories)</a:t>
            </a:r>
          </a:p>
          <a:p>
            <a:pPr lvl="1"/>
            <a:r>
              <a:rPr lang="en-US" dirty="0" smtClean="0"/>
              <a:t>Mixed Residential</a:t>
            </a:r>
          </a:p>
          <a:p>
            <a:pPr lvl="1"/>
            <a:r>
              <a:rPr lang="en-US" dirty="0" smtClean="0"/>
              <a:t>Traditional Neighborhoods</a:t>
            </a:r>
          </a:p>
          <a:p>
            <a:pPr lvl="1"/>
            <a:r>
              <a:rPr lang="en-US" dirty="0" smtClean="0"/>
              <a:t>Subdivision retrofits</a:t>
            </a:r>
          </a:p>
          <a:p>
            <a:pPr lvl="1"/>
            <a:r>
              <a:rPr lang="en-US" dirty="0" smtClean="0"/>
              <a:t>New subdivisions</a:t>
            </a:r>
          </a:p>
          <a:p>
            <a:pPr lvl="1"/>
            <a:r>
              <a:rPr lang="en-US" dirty="0" smtClean="0"/>
              <a:t>Rural Preservation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08" y="4147215"/>
            <a:ext cx="4172525" cy="2070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052" y="1365174"/>
            <a:ext cx="3949592" cy="2634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271" y="1365174"/>
            <a:ext cx="3926861" cy="26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48209"/>
            <a:ext cx="7414606" cy="57294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5797" y="3982541"/>
            <a:ext cx="1018572" cy="357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25473" y="869060"/>
            <a:ext cx="1699550" cy="357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499" y="134146"/>
            <a:ext cx="11811000" cy="4577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RTC Southern Nevada — Rate the On Board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40" y="134146"/>
            <a:ext cx="7760675" cy="6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56" y="648209"/>
            <a:ext cx="7443851" cy="57520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3153" y="2466259"/>
            <a:ext cx="1083556" cy="357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5" y="530991"/>
            <a:ext cx="7561690" cy="5843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4739" y="2338315"/>
            <a:ext cx="1137036" cy="4128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49736" y="4086715"/>
            <a:ext cx="1083556" cy="357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07" y="635442"/>
            <a:ext cx="7521934" cy="58124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27117" y="4031844"/>
            <a:ext cx="1137036" cy="4128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4635" y="4468680"/>
            <a:ext cx="1083556" cy="35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1" y="668210"/>
            <a:ext cx="7284876" cy="56292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39549" y="4413809"/>
            <a:ext cx="1137036" cy="41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41160" y="898497"/>
            <a:ext cx="2034207" cy="2862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33" y="758326"/>
            <a:ext cx="7132320" cy="55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64538" y="1609733"/>
            <a:ext cx="1083556" cy="35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23" y="668210"/>
            <a:ext cx="7386763" cy="57079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37798" y="1554862"/>
            <a:ext cx="1137036" cy="41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3" y="715316"/>
            <a:ext cx="7195931" cy="55604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9743" y="3534789"/>
            <a:ext cx="930303" cy="3413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74" y="653747"/>
            <a:ext cx="7335215" cy="5668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0344" y="2686156"/>
            <a:ext cx="925976" cy="31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19" y="648208"/>
            <a:ext cx="7443851" cy="57520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66197" y="2686156"/>
            <a:ext cx="970059" cy="31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common questions we’ve received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5608417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 master plan?</a:t>
            </a:r>
          </a:p>
          <a:p>
            <a:r>
              <a:rPr lang="en-US" dirty="0" smtClean="0"/>
              <a:t>What’s the difference between land use and zoning?</a:t>
            </a:r>
          </a:p>
          <a:p>
            <a:r>
              <a:rPr lang="en-US" dirty="0" smtClean="0"/>
              <a:t>What’s my land use? What’s my zoning?</a:t>
            </a:r>
          </a:p>
          <a:p>
            <a:r>
              <a:rPr lang="en-US" dirty="0" smtClean="0"/>
              <a:t>Are you taking our property?</a:t>
            </a:r>
          </a:p>
          <a:p>
            <a:r>
              <a:rPr lang="en-US" dirty="0" smtClean="0"/>
              <a:t>Does this involve eminent domain?</a:t>
            </a:r>
          </a:p>
          <a:p>
            <a:r>
              <a:rPr lang="en-US" dirty="0" smtClean="0"/>
              <a:t>Does changing my land use affect the value of my property?</a:t>
            </a:r>
          </a:p>
          <a:p>
            <a:r>
              <a:rPr lang="en-US" dirty="0" smtClean="0"/>
              <a:t>Can’t we just stop people from moving here?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74" y="1732901"/>
            <a:ext cx="5087191" cy="33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19" y="698930"/>
            <a:ext cx="7378211" cy="57013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2485" y="4226674"/>
            <a:ext cx="1120512" cy="411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732123"/>
            <a:ext cx="7479167" cy="55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 &amp; Environment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99744"/>
            <a:ext cx="6210301" cy="5286756"/>
          </a:xfrm>
        </p:spPr>
        <p:txBody>
          <a:bodyPr>
            <a:normAutofit/>
          </a:bodyPr>
          <a:lstStyle/>
          <a:p>
            <a:r>
              <a:rPr lang="en-US" dirty="0"/>
              <a:t>Environment</a:t>
            </a:r>
          </a:p>
          <a:p>
            <a:pPr lvl="1"/>
            <a:r>
              <a:rPr lang="en-US" dirty="0" smtClean="0"/>
              <a:t>Natural </a:t>
            </a:r>
            <a:r>
              <a:rPr lang="en-US" dirty="0"/>
              <a:t>Features</a:t>
            </a:r>
          </a:p>
          <a:p>
            <a:pPr lvl="1"/>
            <a:r>
              <a:rPr lang="en-US" dirty="0" smtClean="0"/>
              <a:t>Urban </a:t>
            </a:r>
            <a:r>
              <a:rPr lang="en-US" dirty="0"/>
              <a:t>Forestry</a:t>
            </a:r>
          </a:p>
          <a:p>
            <a:pPr lvl="1"/>
            <a:r>
              <a:rPr lang="en-US" dirty="0" smtClean="0"/>
              <a:t>Parks</a:t>
            </a:r>
          </a:p>
          <a:p>
            <a:pPr lvl="1"/>
            <a:r>
              <a:rPr lang="en-US" dirty="0" smtClean="0"/>
              <a:t>Park Connectivity</a:t>
            </a:r>
            <a:endParaRPr lang="en-US" dirty="0"/>
          </a:p>
          <a:p>
            <a:pPr lvl="1"/>
            <a:r>
              <a:rPr lang="en-US" dirty="0" smtClean="0"/>
              <a:t>Food and Urban Agriculture</a:t>
            </a:r>
          </a:p>
          <a:p>
            <a:pPr lvl="1"/>
            <a:r>
              <a:rPr lang="en-US" dirty="0" smtClean="0"/>
              <a:t>Environmental Justice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71296" y="1154714"/>
            <a:ext cx="2972562" cy="2229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48" y="1154715"/>
            <a:ext cx="2968696" cy="2229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95" y="3592323"/>
            <a:ext cx="2969305" cy="1979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48" y="3592323"/>
            <a:ext cx="2968696" cy="197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 &amp; workforce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99744"/>
            <a:ext cx="6210301" cy="5286756"/>
          </a:xfrm>
        </p:spPr>
        <p:txBody>
          <a:bodyPr>
            <a:normAutofit/>
          </a:bodyPr>
          <a:lstStyle/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Equitable Education</a:t>
            </a:r>
          </a:p>
          <a:p>
            <a:pPr lvl="1"/>
            <a:r>
              <a:rPr lang="en-US" dirty="0" smtClean="0"/>
              <a:t>Schools</a:t>
            </a:r>
          </a:p>
          <a:p>
            <a:r>
              <a:rPr lang="en-US" dirty="0" smtClean="0"/>
              <a:t>Economy</a:t>
            </a:r>
            <a:endParaRPr lang="en-US" dirty="0"/>
          </a:p>
          <a:p>
            <a:pPr lvl="1"/>
            <a:r>
              <a:rPr lang="en-US" dirty="0" smtClean="0"/>
              <a:t>Economic </a:t>
            </a:r>
            <a:r>
              <a:rPr lang="en-US" dirty="0"/>
              <a:t>and Workforce Development</a:t>
            </a:r>
          </a:p>
          <a:p>
            <a:pPr lvl="1"/>
            <a:r>
              <a:rPr lang="en-US" dirty="0" smtClean="0"/>
              <a:t>Redevelopment</a:t>
            </a:r>
            <a:endParaRPr lang="en-US" dirty="0"/>
          </a:p>
          <a:p>
            <a:pPr lvl="1"/>
            <a:r>
              <a:rPr lang="en-US" dirty="0" smtClean="0"/>
              <a:t>Public </a:t>
            </a:r>
            <a:r>
              <a:rPr lang="en-US" dirty="0"/>
              <a:t>Finance</a:t>
            </a:r>
          </a:p>
          <a:p>
            <a:r>
              <a:rPr lang="en-US" dirty="0" smtClean="0"/>
              <a:t>Housing</a:t>
            </a:r>
          </a:p>
          <a:p>
            <a:pPr lvl="1"/>
            <a:r>
              <a:rPr lang="en-US" dirty="0" smtClean="0"/>
              <a:t>Housing choice</a:t>
            </a:r>
          </a:p>
          <a:p>
            <a:pPr lvl="1"/>
            <a:r>
              <a:rPr lang="en-US" dirty="0" smtClean="0"/>
              <a:t>Homelessness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10" y="3291287"/>
            <a:ext cx="2966102" cy="1966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92" y="3291287"/>
            <a:ext cx="2949770" cy="1966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4" y="999744"/>
            <a:ext cx="2965028" cy="1940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56" y="910936"/>
            <a:ext cx="2908452" cy="20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&amp; 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999744"/>
            <a:ext cx="4302453" cy="52867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Complete Streets</a:t>
            </a:r>
          </a:p>
          <a:p>
            <a:pPr lvl="1"/>
            <a:r>
              <a:rPr lang="en-US" dirty="0" smtClean="0"/>
              <a:t>Transit</a:t>
            </a:r>
          </a:p>
          <a:p>
            <a:pPr lvl="1"/>
            <a:r>
              <a:rPr lang="en-US" dirty="0" smtClean="0"/>
              <a:t>Smart Systems</a:t>
            </a:r>
          </a:p>
          <a:p>
            <a:r>
              <a:rPr lang="en-US" dirty="0" smtClean="0"/>
              <a:t>Resource Conservation</a:t>
            </a:r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Energy</a:t>
            </a:r>
          </a:p>
          <a:p>
            <a:pPr lvl="1"/>
            <a:r>
              <a:rPr lang="en-US" dirty="0" smtClean="0"/>
              <a:t>Waste</a:t>
            </a:r>
          </a:p>
          <a:p>
            <a:pPr lvl="1"/>
            <a:r>
              <a:rPr lang="en-US" dirty="0" smtClean="0"/>
              <a:t>Greenhouse Gas Emissions</a:t>
            </a:r>
          </a:p>
          <a:p>
            <a:r>
              <a:rPr lang="en-US" dirty="0" smtClean="0"/>
              <a:t>Public </a:t>
            </a:r>
            <a:r>
              <a:rPr lang="en-US" dirty="0"/>
              <a:t>Facilities and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Public Facilities</a:t>
            </a:r>
            <a:endParaRPr lang="en-US" dirty="0"/>
          </a:p>
          <a:p>
            <a:pPr lvl="1"/>
            <a:r>
              <a:rPr lang="en-US" dirty="0" smtClean="0"/>
              <a:t>Public Health and Social Services</a:t>
            </a:r>
            <a:endParaRPr lang="en-US" dirty="0"/>
          </a:p>
          <a:p>
            <a:r>
              <a:rPr lang="en-US" dirty="0" smtClean="0"/>
              <a:t>Safety</a:t>
            </a:r>
          </a:p>
          <a:p>
            <a:pPr lvl="1"/>
            <a:r>
              <a:rPr lang="en-US" dirty="0" smtClean="0"/>
              <a:t>Hazards</a:t>
            </a:r>
          </a:p>
          <a:p>
            <a:pPr lvl="1"/>
            <a:r>
              <a:rPr lang="en-US" dirty="0" smtClean="0"/>
              <a:t>Public Safety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58" y="3868061"/>
            <a:ext cx="3239242" cy="215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29" y="3868060"/>
            <a:ext cx="3878953" cy="2159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258" y="1261002"/>
            <a:ext cx="3210538" cy="2396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331" y="1261001"/>
            <a:ext cx="3905751" cy="24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99744"/>
            <a:ext cx="10535557" cy="528675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 txBox="1">
            <a:spLocks/>
          </p:cNvSpPr>
          <p:nvPr/>
        </p:nvSpPr>
        <p:spPr>
          <a:xfrm>
            <a:off x="342900" y="1152144"/>
            <a:ext cx="5629637" cy="52867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39" indent="-285739" algn="l" defTabSz="91436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2pPr>
            <a:lvl3pPr marL="857216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4pPr>
            <a:lvl5pPr marL="1238200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Tools </a:t>
            </a:r>
          </a:p>
          <a:p>
            <a:pPr lvl="1"/>
            <a:r>
              <a:rPr lang="en-US" dirty="0" smtClean="0"/>
              <a:t>City policies and regulations</a:t>
            </a:r>
          </a:p>
          <a:p>
            <a:pPr lvl="1"/>
            <a:r>
              <a:rPr lang="en-US" dirty="0" smtClean="0"/>
              <a:t>Major projects</a:t>
            </a:r>
          </a:p>
          <a:p>
            <a:pPr lvl="1"/>
            <a:r>
              <a:rPr lang="en-US" dirty="0" smtClean="0"/>
              <a:t>Partnerships and Collaboration</a:t>
            </a:r>
          </a:p>
          <a:p>
            <a:pPr lvl="1"/>
            <a:r>
              <a:rPr lang="en-US" dirty="0" smtClean="0"/>
              <a:t>Program and Service Delivery</a:t>
            </a:r>
          </a:p>
          <a:p>
            <a:pPr lvl="1"/>
            <a:r>
              <a:rPr lang="en-US" dirty="0" smtClean="0"/>
              <a:t>Legislative changes</a:t>
            </a:r>
          </a:p>
          <a:p>
            <a:r>
              <a:rPr lang="en-US" dirty="0"/>
              <a:t>Partnerships</a:t>
            </a:r>
          </a:p>
          <a:p>
            <a:r>
              <a:rPr lang="en-US" dirty="0" smtClean="0"/>
              <a:t>Action plans</a:t>
            </a:r>
          </a:p>
          <a:p>
            <a:r>
              <a:rPr lang="en-US" dirty="0" smtClean="0"/>
              <a:t>Fifty by ‘50 – Assessing outcomes</a:t>
            </a:r>
          </a:p>
          <a:p>
            <a:pPr lvl="1"/>
            <a:r>
              <a:rPr lang="en-US" dirty="0" smtClean="0"/>
              <a:t>2050 Master Plan website</a:t>
            </a:r>
          </a:p>
          <a:p>
            <a:pPr lvl="1"/>
            <a:r>
              <a:rPr lang="en-US" dirty="0" smtClean="0"/>
              <a:t>Reports </a:t>
            </a:r>
            <a:r>
              <a:rPr lang="en-US" dirty="0"/>
              <a:t>to </a:t>
            </a:r>
            <a:r>
              <a:rPr lang="en-US" dirty="0" smtClean="0"/>
              <a:t>Planning Commission and City Council</a:t>
            </a:r>
            <a:endParaRPr lang="en-US" dirty="0"/>
          </a:p>
          <a:p>
            <a:endParaRPr lang="en-US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5812"/>
          <a:stretch/>
        </p:blipFill>
        <p:spPr>
          <a:xfrm>
            <a:off x="5458277" y="3786241"/>
            <a:ext cx="6606446" cy="2431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648210"/>
            <a:ext cx="5507651" cy="2870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6045200" y="4378960"/>
            <a:ext cx="3373120" cy="873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99744"/>
            <a:ext cx="10535557" cy="528675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 txBox="1">
            <a:spLocks/>
          </p:cNvSpPr>
          <p:nvPr/>
        </p:nvSpPr>
        <p:spPr>
          <a:xfrm>
            <a:off x="342900" y="978523"/>
            <a:ext cx="6833755" cy="52867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39" indent="-285739" algn="l" defTabSz="91436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2pPr>
            <a:lvl3pPr marL="857216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4pPr>
            <a:lvl5pPr marL="1238200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b="1" dirty="0" smtClean="0"/>
              <a:t>Adoption</a:t>
            </a:r>
          </a:p>
          <a:p>
            <a:endParaRPr lang="en-US" b="1" dirty="0" smtClean="0"/>
          </a:p>
          <a:p>
            <a:pPr lvl="1"/>
            <a:r>
              <a:rPr lang="en-US" dirty="0" smtClean="0"/>
              <a:t>Planning Commission – 4.13.21</a:t>
            </a:r>
          </a:p>
          <a:p>
            <a:endParaRPr lang="en-US" dirty="0"/>
          </a:p>
          <a:p>
            <a:pPr lvl="1"/>
            <a:r>
              <a:rPr lang="en-US" dirty="0" smtClean="0"/>
              <a:t>City Council – 5.19.21</a:t>
            </a:r>
          </a:p>
          <a:p>
            <a:endParaRPr lang="en-US" dirty="0" smtClean="0"/>
          </a:p>
          <a:p>
            <a:r>
              <a:rPr lang="en-US" b="1" dirty="0" smtClean="0"/>
              <a:t>Zoning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Summer / Fall 2021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055" y="1326499"/>
            <a:ext cx="4592259" cy="44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common questions we’ve received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4484051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Has the City done something like this before?</a:t>
            </a:r>
          </a:p>
          <a:p>
            <a:pPr lvl="1"/>
            <a:r>
              <a:rPr lang="en-US" dirty="0" smtClean="0"/>
              <a:t>Yes: We’re doing it now in Downtown Las Vegas</a:t>
            </a:r>
          </a:p>
          <a:p>
            <a:pPr lvl="2"/>
            <a:r>
              <a:rPr lang="en-US" dirty="0" smtClean="0"/>
              <a:t>Downtown Las Vegas Masterplan was adopted</a:t>
            </a:r>
          </a:p>
          <a:p>
            <a:pPr lvl="2"/>
            <a:r>
              <a:rPr lang="en-US" dirty="0" smtClean="0"/>
              <a:t>Includes recommended improvements including UNLV School of Medicine, major street projects, Innovation district, new housing</a:t>
            </a:r>
          </a:p>
          <a:p>
            <a:pPr lvl="2"/>
            <a:r>
              <a:rPr lang="en-US" dirty="0" smtClean="0"/>
              <a:t>General Plan land use change (FBC)</a:t>
            </a:r>
          </a:p>
          <a:p>
            <a:pPr lvl="2"/>
            <a:r>
              <a:rPr lang="en-US" dirty="0" smtClean="0"/>
              <a:t>Adoption of zoning standards: Title 19.09 - Form-Based Code</a:t>
            </a:r>
          </a:p>
          <a:p>
            <a:pPr lvl="2"/>
            <a:r>
              <a:rPr lang="en-US" dirty="0" smtClean="0"/>
              <a:t>Rezoning for Las Vegas Medical District, Fremont East, Historic Westside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84" y="934919"/>
            <a:ext cx="346710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rtistic renderings released for UNLV School of Medicine building | Las  Vegas Review-Jou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84" y="3812430"/>
            <a:ext cx="3433900" cy="228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19.09 FORM-BASED C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376" y="1117407"/>
            <a:ext cx="3185061" cy="414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6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common questions we’ve received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4731879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Can you give us an idea of what new transit-oriented zoning for the land use </a:t>
            </a:r>
            <a:r>
              <a:rPr lang="en-US" dirty="0" err="1" smtClean="0"/>
              <a:t>placetypes</a:t>
            </a:r>
            <a:r>
              <a:rPr lang="en-US" dirty="0" smtClean="0"/>
              <a:t> would be like?</a:t>
            </a:r>
          </a:p>
          <a:p>
            <a:pPr lvl="1"/>
            <a:r>
              <a:rPr lang="en-US" dirty="0" smtClean="0"/>
              <a:t>Mix of residential and commercial uses</a:t>
            </a:r>
          </a:p>
          <a:p>
            <a:pPr lvl="1"/>
            <a:r>
              <a:rPr lang="en-US" dirty="0" smtClean="0"/>
              <a:t>Active street and ground floor</a:t>
            </a:r>
          </a:p>
          <a:p>
            <a:pPr lvl="1"/>
            <a:r>
              <a:rPr lang="en-US" dirty="0" smtClean="0"/>
              <a:t>Increased lot coverage </a:t>
            </a:r>
          </a:p>
          <a:p>
            <a:pPr lvl="1"/>
            <a:r>
              <a:rPr lang="en-US" dirty="0" smtClean="0"/>
              <a:t>Walkable and well-connected – close proximity to the street</a:t>
            </a:r>
          </a:p>
          <a:p>
            <a:pPr lvl="1"/>
            <a:r>
              <a:rPr lang="en-US" dirty="0" smtClean="0"/>
              <a:t>Parking maximums</a:t>
            </a:r>
          </a:p>
          <a:p>
            <a:pPr lvl="1"/>
            <a:r>
              <a:rPr lang="en-US" dirty="0" smtClean="0"/>
              <a:t>Appropriately sized and scaled for the location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18645"/>
          <a:stretch/>
        </p:blipFill>
        <p:spPr>
          <a:xfrm>
            <a:off x="5161659" y="957128"/>
            <a:ext cx="3454815" cy="2862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58" y="3945546"/>
            <a:ext cx="3454815" cy="2303210"/>
          </a:xfrm>
          <a:prstGeom prst="rect">
            <a:avLst/>
          </a:prstGeom>
        </p:spPr>
      </p:pic>
      <p:pic>
        <p:nvPicPr>
          <p:cNvPr id="2052" name="Picture 4" descr="Fremont9 apartments in downtown Las Vegas a rarity for area | Las Vegas  Review-Journ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2089" r="18674"/>
          <a:stretch/>
        </p:blipFill>
        <p:spPr bwMode="auto">
          <a:xfrm>
            <a:off x="8855753" y="3934976"/>
            <a:ext cx="3056880" cy="23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752" y="921720"/>
            <a:ext cx="3056881" cy="28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common questions we’ve received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677746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Are these corridors ready for the change the plan describes?</a:t>
            </a:r>
          </a:p>
          <a:p>
            <a:pPr lvl="1"/>
            <a:r>
              <a:rPr lang="en-US" dirty="0" smtClean="0"/>
              <a:t>The City is working collaboratively with RTC and Clark County on the Maryland Pkwy corridor</a:t>
            </a:r>
          </a:p>
          <a:p>
            <a:pPr lvl="2"/>
            <a:r>
              <a:rPr lang="en-US" dirty="0" smtClean="0"/>
              <a:t>Market readiness</a:t>
            </a:r>
          </a:p>
          <a:p>
            <a:pPr lvl="2"/>
            <a:r>
              <a:rPr lang="en-US" dirty="0" smtClean="0"/>
              <a:t>Workforce housing</a:t>
            </a:r>
          </a:p>
          <a:p>
            <a:pPr lvl="2"/>
            <a:r>
              <a:rPr lang="en-US" dirty="0" smtClean="0"/>
              <a:t>Focus area plans </a:t>
            </a:r>
          </a:p>
          <a:p>
            <a:pPr lvl="2"/>
            <a:r>
              <a:rPr lang="en-US" dirty="0" smtClean="0"/>
              <a:t>Transit project connecting Medical District, UNLV, Airport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67" y="904583"/>
            <a:ext cx="3747545" cy="2841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95" y="3902336"/>
            <a:ext cx="8106481" cy="24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Plans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6551677" cy="4572000"/>
          </a:xfrm>
        </p:spPr>
        <p:txBody>
          <a:bodyPr>
            <a:normAutofit/>
          </a:bodyPr>
          <a:lstStyle/>
          <a:p>
            <a:r>
              <a:rPr lang="en-US" dirty="0"/>
              <a:t>A “</a:t>
            </a:r>
            <a:r>
              <a:rPr lang="en-US" b="1" dirty="0"/>
              <a:t>master plan</a:t>
            </a:r>
            <a:r>
              <a:rPr lang="en-US" dirty="0"/>
              <a:t>” is a long-term comprehensive plan for the physical development of the city.</a:t>
            </a:r>
          </a:p>
          <a:p>
            <a:pPr lvl="1"/>
            <a:r>
              <a:rPr lang="en-US" dirty="0"/>
              <a:t>Prepares for change over time</a:t>
            </a:r>
          </a:p>
          <a:p>
            <a:pPr lvl="1"/>
            <a:r>
              <a:rPr lang="en-US" dirty="0"/>
              <a:t>Guides decisions of the city</a:t>
            </a:r>
          </a:p>
          <a:p>
            <a:pPr lvl="1"/>
            <a:r>
              <a:rPr lang="en-US" dirty="0"/>
              <a:t>Identifies current issues, community needs, and establishes future goals</a:t>
            </a:r>
          </a:p>
          <a:p>
            <a:pPr lvl="1"/>
            <a:r>
              <a:rPr lang="en-US" dirty="0"/>
              <a:t>Uses community input to determine priorities</a:t>
            </a:r>
          </a:p>
          <a:p>
            <a:r>
              <a:rPr lang="en-US" dirty="0" smtClean="0"/>
              <a:t>State and local laws give the City Council and Planning Commission the authority to plan and divide (or “</a:t>
            </a:r>
            <a:r>
              <a:rPr lang="en-US" b="1" dirty="0" smtClean="0"/>
              <a:t>zone</a:t>
            </a:r>
            <a:r>
              <a:rPr lang="en-US" dirty="0" smtClean="0"/>
              <a:t>”) land for different types of uses</a:t>
            </a:r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pic>
        <p:nvPicPr>
          <p:cNvPr id="1026" name="Picture 2" descr="Nevada Revised Statutes 2019&lt;br&gt;Pages Only-18636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99" y="766596"/>
            <a:ext cx="4907566" cy="49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3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8224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I get more information?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 txBox="1">
            <a:spLocks/>
          </p:cNvSpPr>
          <p:nvPr/>
        </p:nvSpPr>
        <p:spPr>
          <a:xfrm>
            <a:off x="2375731" y="1486968"/>
            <a:ext cx="6802452" cy="44609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39" indent="-285739" algn="l" defTabSz="914363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1pPr>
            <a:lvl2pPr marL="571477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21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2pPr>
            <a:lvl3pPr marL="857216" indent="-285739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3pPr>
            <a:lvl4pPr marL="1047708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Karla" pitchFamily="2" charset="0"/>
              <a:buChar char="—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4pPr>
            <a:lvl5pPr marL="1238200" indent="-190492" algn="l" defTabSz="914363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hlinkClick r:id="rId3"/>
              </a:rPr>
              <a:t>www.masterplan.vegas</a:t>
            </a: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>
                <a:hlinkClick r:id="rId4"/>
              </a:rPr>
              <a:t>www.imaginelvparks.com</a:t>
            </a: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EMAIL: masterplan@lasvegasnevada.gov </a:t>
            </a: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156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7792-E392-4A8C-9301-4F99CB70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from our audience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B9C3-1A12-4D09-BEF3-BCDE0BEB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238247"/>
            <a:ext cx="10330888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our audience here at City Hall:</a:t>
            </a:r>
          </a:p>
          <a:p>
            <a:pPr lvl="1"/>
            <a:r>
              <a:rPr lang="en-US" dirty="0" smtClean="0"/>
              <a:t>Thank you for </a:t>
            </a:r>
            <a:r>
              <a:rPr lang="en-US" b="1" dirty="0" smtClean="0"/>
              <a:t>maintaining social distancing and continuing to wear your mask</a:t>
            </a:r>
          </a:p>
          <a:p>
            <a:pPr lvl="1"/>
            <a:r>
              <a:rPr lang="en-US" dirty="0" smtClean="0"/>
              <a:t>Write down any questions and provide them to City staff at the front</a:t>
            </a:r>
          </a:p>
          <a:p>
            <a:pPr lvl="1"/>
            <a:r>
              <a:rPr lang="en-US" dirty="0" smtClean="0"/>
              <a:t>If called upon, please state your name – we will repeat your question so everyone can hear</a:t>
            </a:r>
          </a:p>
          <a:p>
            <a:pPr lvl="1"/>
            <a:r>
              <a:rPr lang="en-US" dirty="0" smtClean="0"/>
              <a:t>We will attempt to answer as many general questions as possible </a:t>
            </a:r>
          </a:p>
          <a:p>
            <a:r>
              <a:rPr lang="en-US" dirty="0" smtClean="0"/>
              <a:t>For our viewers online and on KCLV:</a:t>
            </a:r>
          </a:p>
          <a:p>
            <a:pPr lvl="1"/>
            <a:r>
              <a:rPr lang="en-US" dirty="0" smtClean="0"/>
              <a:t>Submit your questions </a:t>
            </a:r>
            <a:r>
              <a:rPr lang="en-US" smtClean="0"/>
              <a:t>to </a:t>
            </a:r>
            <a:r>
              <a:rPr lang="en-US" smtClean="0">
                <a:hlinkClick r:id="rId2"/>
              </a:rPr>
              <a:t>socialmedia@lasvegasnevada.gov</a:t>
            </a:r>
            <a:r>
              <a:rPr lang="en-US" smtClean="0"/>
              <a:t> </a:t>
            </a:r>
            <a:endParaRPr lang="en-US" dirty="0" smtClean="0"/>
          </a:p>
          <a:p>
            <a:r>
              <a:rPr lang="en-US" dirty="0" smtClean="0"/>
              <a:t>If we run out of time and we don’t answer your question:</a:t>
            </a:r>
          </a:p>
          <a:p>
            <a:pPr lvl="1"/>
            <a:r>
              <a:rPr lang="en-US" dirty="0" smtClean="0"/>
              <a:t>Please ask us at the conclusion of the meeting – we want to get a record and provide a response</a:t>
            </a:r>
          </a:p>
          <a:p>
            <a:pPr lvl="1"/>
            <a:r>
              <a:rPr lang="en-US" dirty="0" smtClean="0"/>
              <a:t>Emailed questions will be responded to over the next week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</p:spTree>
    <p:extLst>
      <p:ext uri="{BB962C8B-B14F-4D97-AF65-F5344CB8AC3E}">
        <p14:creationId xmlns:p14="http://schemas.microsoft.com/office/powerpoint/2010/main" val="35162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56" y="648209"/>
            <a:ext cx="7443851" cy="57520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3153" y="2466259"/>
            <a:ext cx="1083556" cy="357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5" y="530991"/>
            <a:ext cx="7561690" cy="5843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4739" y="2338315"/>
            <a:ext cx="1137036" cy="4128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49736" y="4086715"/>
            <a:ext cx="1083556" cy="357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07" y="635442"/>
            <a:ext cx="7521934" cy="58124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27117" y="4031844"/>
            <a:ext cx="1137036" cy="4128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4635" y="4468680"/>
            <a:ext cx="1083556" cy="35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1" y="668210"/>
            <a:ext cx="7284876" cy="56292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39549" y="4413809"/>
            <a:ext cx="1137036" cy="41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41160" y="898497"/>
            <a:ext cx="2034207" cy="2862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33" y="758326"/>
            <a:ext cx="7132320" cy="55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9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64538" y="1609733"/>
            <a:ext cx="1083556" cy="35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23" y="668210"/>
            <a:ext cx="7386763" cy="57079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37798" y="1554862"/>
            <a:ext cx="1137036" cy="41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2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3" y="715316"/>
            <a:ext cx="7195931" cy="55604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9743" y="3534789"/>
            <a:ext cx="930303" cy="3413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19" y="698930"/>
            <a:ext cx="7378211" cy="57013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2485" y="4226674"/>
            <a:ext cx="1120512" cy="4111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74" y="653747"/>
            <a:ext cx="7335215" cy="5668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63EBB9-E6B9-44C2-94F7-FE7F8ED8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1811000" cy="457709"/>
          </a:xfrm>
        </p:spPr>
        <p:txBody>
          <a:bodyPr/>
          <a:lstStyle/>
          <a:p>
            <a:r>
              <a:rPr lang="en-US" dirty="0"/>
              <a:t>2050 general plan &amp; future land Use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2328C-F272-4F67-815E-8EDD6335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Las Vegas 2050 Master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0344" y="2686156"/>
            <a:ext cx="925976" cy="31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19" y="648208"/>
            <a:ext cx="7443851" cy="57520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66197" y="2686156"/>
            <a:ext cx="970059" cy="31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499" y="134146"/>
            <a:ext cx="11811000" cy="4577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48" y="591855"/>
            <a:ext cx="8483934" cy="56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499" y="134146"/>
            <a:ext cx="11811000" cy="4577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94" y="193730"/>
            <a:ext cx="8269378" cy="60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499" y="134146"/>
            <a:ext cx="11811000" cy="4577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 descr="F:\PD_depot\LongRange\2050 Master Plan\Action Plan,General Plan 1975 1959\Las Vegas Plans It's Future 195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59" y="549872"/>
            <a:ext cx="4991084" cy="562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839" y="2198584"/>
            <a:ext cx="4325952" cy="251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08F926-3C4A-4E91-A472-BF6D7FF7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6400284"/>
            <a:ext cx="4000500" cy="457716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Las Vegas 2050 Master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499" y="134146"/>
            <a:ext cx="11811000" cy="457709"/>
          </a:xfrm>
        </p:spPr>
        <p:txBody>
          <a:bodyPr/>
          <a:lstStyle/>
          <a:p>
            <a:r>
              <a:rPr lang="en-US" dirty="0" smtClean="0"/>
              <a:t>1959: projected population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87" y="1077814"/>
            <a:ext cx="7562342" cy="49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0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mithGroup">
      <a:dk1>
        <a:srgbClr val="000000"/>
      </a:dk1>
      <a:lt1>
        <a:sysClr val="window" lastClr="FFFFFF"/>
      </a:lt1>
      <a:dk2>
        <a:srgbClr val="434142"/>
      </a:dk2>
      <a:lt2>
        <a:srgbClr val="878789"/>
      </a:lt2>
      <a:accent1>
        <a:srgbClr val="2F9EB7"/>
      </a:accent1>
      <a:accent2>
        <a:srgbClr val="46BB88"/>
      </a:accent2>
      <a:accent3>
        <a:srgbClr val="E3B623"/>
      </a:accent3>
      <a:accent4>
        <a:srgbClr val="E57B40"/>
      </a:accent4>
      <a:accent5>
        <a:srgbClr val="2F9EB7"/>
      </a:accent5>
      <a:accent6>
        <a:srgbClr val="46BB88"/>
      </a:accent6>
      <a:hlink>
        <a:srgbClr val="434142"/>
      </a:hlink>
      <a:folHlink>
        <a:srgbClr val="2F9EB7"/>
      </a:folHlink>
    </a:clrScheme>
    <a:fontScheme name="SmithGroup">
      <a:majorFont>
        <a:latin typeface="Kapra Neue SemiBold Expanded"/>
        <a:ea typeface=""/>
        <a:cs typeface=""/>
      </a:majorFont>
      <a:minorFont>
        <a:latin typeface="Karl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 Template.pptx" id="{63BC3241-FD82-4802-844F-133D2CAACDB5}" vid="{7B0F4A0D-C31F-4990-A339-DDB8EA0FE3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E31C9C9D1B9240A20A06D06ACA4C3D" ma:contentTypeVersion="10" ma:contentTypeDescription="Create a new document." ma:contentTypeScope="" ma:versionID="b9f0d8bdf5b78cc3a6b42a272d663469">
  <xsd:schema xmlns:xsd="http://www.w3.org/2001/XMLSchema" xmlns:xs="http://www.w3.org/2001/XMLSchema" xmlns:p="http://schemas.microsoft.com/office/2006/metadata/properties" xmlns:ns3="982978e8-f4aa-40d4-8505-623b6dd0b9f1" xmlns:ns4="6168c78a-20f6-438a-8cac-f6c11fb1f211" targetNamespace="http://schemas.microsoft.com/office/2006/metadata/properties" ma:root="true" ma:fieldsID="1ec53e11db302126b1607e02e203caaa" ns3:_="" ns4:_="">
    <xsd:import namespace="982978e8-f4aa-40d4-8505-623b6dd0b9f1"/>
    <xsd:import namespace="6168c78a-20f6-438a-8cac-f6c11fb1f21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2978e8-f4aa-40d4-8505-623b6dd0b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8c78a-20f6-438a-8cac-f6c11fb1f2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059991-98C9-4440-8F46-2BAB6A903E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2978e8-f4aa-40d4-8505-623b6dd0b9f1"/>
    <ds:schemaRef ds:uri="6168c78a-20f6-438a-8cac-f6c11fb1f2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B79501-336B-480E-A41F-C54EB8124E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907A56-BCBC-44AB-A92C-BA6B10F30D2E}">
  <ds:schemaRefs>
    <ds:schemaRef ds:uri="http://purl.org/dc/terms/"/>
    <ds:schemaRef ds:uri="6168c78a-20f6-438a-8cac-f6c11fb1f211"/>
    <ds:schemaRef ds:uri="http://schemas.microsoft.com/office/2006/documentManagement/types"/>
    <ds:schemaRef ds:uri="982978e8-f4aa-40d4-8505-623b6dd0b9f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6859</TotalTime>
  <Words>2485</Words>
  <Application>Microsoft Office PowerPoint</Application>
  <PresentationFormat>Widescreen</PresentationFormat>
  <Paragraphs>543</Paragraphs>
  <Slides>59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Arial Black</vt:lpstr>
      <vt:lpstr>Arial Narrow</vt:lpstr>
      <vt:lpstr>Calibri</vt:lpstr>
      <vt:lpstr>Kapra Neue Medium</vt:lpstr>
      <vt:lpstr>Kapra Neue SemiBold Expanded</vt:lpstr>
      <vt:lpstr>Karla</vt:lpstr>
      <vt:lpstr>Lato</vt:lpstr>
      <vt:lpstr>Wingdings</vt:lpstr>
      <vt:lpstr>Office Theme</vt:lpstr>
      <vt:lpstr>PowerPoint Presentation</vt:lpstr>
      <vt:lpstr>Welcome – and Thank you</vt:lpstr>
      <vt:lpstr>Today’s agenda</vt:lpstr>
      <vt:lpstr>A few common questions we’ve received</vt:lpstr>
      <vt:lpstr>Master Plans</vt:lpstr>
      <vt:lpstr>PowerPoint Presentation</vt:lpstr>
      <vt:lpstr>PowerPoint Presentation</vt:lpstr>
      <vt:lpstr>PowerPoint Presentation</vt:lpstr>
      <vt:lpstr>1959: projected population</vt:lpstr>
      <vt:lpstr>1959 general master plan</vt:lpstr>
      <vt:lpstr>las vegas master plan 2020</vt:lpstr>
      <vt:lpstr>Regional planning efforts</vt:lpstr>
      <vt:lpstr>Preparing for a new plan</vt:lpstr>
      <vt:lpstr>PowerPoint Presentation</vt:lpstr>
      <vt:lpstr>What we heard: top challenges</vt:lpstr>
      <vt:lpstr>SOUTHERN NEVADA POPULATION</vt:lpstr>
      <vt:lpstr>IN 2050, LAS VEGAS WILL likely HAVE:</vt:lpstr>
      <vt:lpstr>A vision for change</vt:lpstr>
      <vt:lpstr>Guiding principles</vt:lpstr>
      <vt:lpstr>Progress continues</vt:lpstr>
      <vt:lpstr>AN OVERVIEW OF THE plan</vt:lpstr>
      <vt:lpstr>Areas of the City</vt:lpstr>
      <vt:lpstr>east las Vegas </vt:lpstr>
      <vt:lpstr>east las Vegas </vt:lpstr>
      <vt:lpstr>2050 general plan &amp; future land Use</vt:lpstr>
      <vt:lpstr>future land Use placetypes</vt:lpstr>
      <vt:lpstr>future land Use placetypes</vt:lpstr>
      <vt:lpstr>future land Use placetypes</vt:lpstr>
      <vt:lpstr>future land Use placetypes</vt:lpstr>
      <vt:lpstr>Existing land Use placetypes</vt:lpstr>
      <vt:lpstr>2050 general plan &amp; future land Use</vt:lpstr>
      <vt:lpstr>PowerPoint Presentation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Land use &amp; Environment</vt:lpstr>
      <vt:lpstr>Economy &amp; workforce</vt:lpstr>
      <vt:lpstr>Systems &amp; services</vt:lpstr>
      <vt:lpstr>Implementation</vt:lpstr>
      <vt:lpstr>Next steps</vt:lpstr>
      <vt:lpstr>A few common questions we’ve received</vt:lpstr>
      <vt:lpstr>A few common questions we’ve received</vt:lpstr>
      <vt:lpstr>A few common questions we’ve received</vt:lpstr>
      <vt:lpstr>Where can I get more information?</vt:lpstr>
      <vt:lpstr>Questions from our audience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  <vt:lpstr>2050 general plan &amp; future land 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Johnson</dc:creator>
  <cp:lastModifiedBy>Marco Velotta</cp:lastModifiedBy>
  <cp:revision>206</cp:revision>
  <cp:lastPrinted>2021-03-10T17:30:36Z</cp:lastPrinted>
  <dcterms:created xsi:type="dcterms:W3CDTF">2020-02-13T03:38:14Z</dcterms:created>
  <dcterms:modified xsi:type="dcterms:W3CDTF">2021-03-16T21:04:21Z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0x0101004BE31C9C9D1B9240A20A06D06ACA4C3D</vt:lpwstr>
  </property>
</Properties>
</file>